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2" r:id="rId2"/>
  </p:sldMasterIdLst>
  <p:notesMasterIdLst>
    <p:notesMasterId r:id="rId5"/>
  </p:notesMasterIdLst>
  <p:handoutMasterIdLst>
    <p:handoutMasterId r:id="rId6"/>
  </p:handoutMasterIdLst>
  <p:sldIdLst>
    <p:sldId id="256" r:id="rId3"/>
    <p:sldId id="257" r:id="rId4"/>
  </p:sldIdLst>
  <p:sldSz cx="6858000" cy="9906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3399FF"/>
    <a:srgbClr val="3FA2F3"/>
    <a:srgbClr val="49A1E9"/>
    <a:srgbClr val="66CCFF"/>
    <a:srgbClr val="33CCFF"/>
    <a:srgbClr val="FFCC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08" autoAdjust="0"/>
    <p:restoredTop sz="94660"/>
  </p:normalViewPr>
  <p:slideViewPr>
    <p:cSldViewPr>
      <p:cViewPr varScale="1">
        <p:scale>
          <a:sx n="49" d="100"/>
          <a:sy n="49" d="100"/>
        </p:scale>
        <p:origin x="2436" y="60"/>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2"/>
            <a:ext cx="2919413" cy="493713"/>
          </a:xfrm>
          <a:prstGeom prst="rect">
            <a:avLst/>
          </a:prstGeom>
          <a:noFill/>
          <a:ln w="9525">
            <a:noFill/>
            <a:miter lim="800000"/>
            <a:headEnd/>
            <a:tailEnd/>
          </a:ln>
        </p:spPr>
        <p:txBody>
          <a:bodyPr vert="horz" wrap="square" lIns="91398" tIns="45700" rIns="91398" bIns="45700" numCol="1" anchor="t" anchorCtr="0" compatLnSpc="1">
            <a:prstTxWarp prst="textNoShape">
              <a:avLst/>
            </a:prstTxWarp>
          </a:bodyPr>
          <a:lstStyle>
            <a:lvl1pPr defTabSz="875035">
              <a:defRPr sz="1300">
                <a:ea typeface="ＭＳ Ｐゴシック" pitchFamily="50" charset="-128"/>
              </a:defRPr>
            </a:lvl1pPr>
          </a:lstStyle>
          <a:p>
            <a:pPr>
              <a:defRPr/>
            </a:pPr>
            <a:endParaRPr lang="en-US" altLang="ja-JP"/>
          </a:p>
        </p:txBody>
      </p:sp>
      <p:sp>
        <p:nvSpPr>
          <p:cNvPr id="6147" name="Rectangle 3"/>
          <p:cNvSpPr>
            <a:spLocks noGrp="1" noChangeArrowheads="1"/>
          </p:cNvSpPr>
          <p:nvPr>
            <p:ph type="dt" sz="quarter" idx="1"/>
          </p:nvPr>
        </p:nvSpPr>
        <p:spPr bwMode="auto">
          <a:xfrm>
            <a:off x="3816352" y="2"/>
            <a:ext cx="2919413" cy="493713"/>
          </a:xfrm>
          <a:prstGeom prst="rect">
            <a:avLst/>
          </a:prstGeom>
          <a:noFill/>
          <a:ln w="9525">
            <a:noFill/>
            <a:miter lim="800000"/>
            <a:headEnd/>
            <a:tailEnd/>
          </a:ln>
        </p:spPr>
        <p:txBody>
          <a:bodyPr vert="horz" wrap="square" lIns="91398" tIns="45700" rIns="91398" bIns="45700" numCol="1" anchor="t" anchorCtr="0" compatLnSpc="1">
            <a:prstTxWarp prst="textNoShape">
              <a:avLst/>
            </a:prstTxWarp>
          </a:bodyPr>
          <a:lstStyle>
            <a:lvl1pPr algn="r" defTabSz="875035">
              <a:defRPr sz="1300">
                <a:ea typeface="ＭＳ Ｐゴシック" pitchFamily="50" charset="-128"/>
              </a:defRPr>
            </a:lvl1pPr>
          </a:lstStyle>
          <a:p>
            <a:pPr>
              <a:defRPr/>
            </a:pPr>
            <a:endParaRPr lang="en-US" altLang="ja-JP"/>
          </a:p>
        </p:txBody>
      </p:sp>
      <p:sp>
        <p:nvSpPr>
          <p:cNvPr id="6148" name="Rectangle 4"/>
          <p:cNvSpPr>
            <a:spLocks noGrp="1" noChangeArrowheads="1"/>
          </p:cNvSpPr>
          <p:nvPr>
            <p:ph type="ftr" sz="quarter" idx="2"/>
          </p:nvPr>
        </p:nvSpPr>
        <p:spPr bwMode="auto">
          <a:xfrm>
            <a:off x="2" y="9372602"/>
            <a:ext cx="2919413" cy="493713"/>
          </a:xfrm>
          <a:prstGeom prst="rect">
            <a:avLst/>
          </a:prstGeom>
          <a:noFill/>
          <a:ln w="9525">
            <a:noFill/>
            <a:miter lim="800000"/>
            <a:headEnd/>
            <a:tailEnd/>
          </a:ln>
        </p:spPr>
        <p:txBody>
          <a:bodyPr vert="horz" wrap="square" lIns="91398" tIns="45700" rIns="91398" bIns="45700" numCol="1" anchor="b" anchorCtr="0" compatLnSpc="1">
            <a:prstTxWarp prst="textNoShape">
              <a:avLst/>
            </a:prstTxWarp>
          </a:bodyPr>
          <a:lstStyle>
            <a:lvl1pPr defTabSz="875035">
              <a:defRPr sz="1300">
                <a:ea typeface="ＭＳ Ｐゴシック" pitchFamily="50" charset="-128"/>
              </a:defRPr>
            </a:lvl1pPr>
          </a:lstStyle>
          <a:p>
            <a:pPr>
              <a:defRPr/>
            </a:pPr>
            <a:endParaRPr lang="en-US" altLang="ja-JP"/>
          </a:p>
        </p:txBody>
      </p:sp>
      <p:sp>
        <p:nvSpPr>
          <p:cNvPr id="6149" name="Rectangle 5"/>
          <p:cNvSpPr>
            <a:spLocks noGrp="1" noChangeArrowheads="1"/>
          </p:cNvSpPr>
          <p:nvPr>
            <p:ph type="sldNum" sz="quarter" idx="3"/>
          </p:nvPr>
        </p:nvSpPr>
        <p:spPr bwMode="auto">
          <a:xfrm>
            <a:off x="3816352" y="9372602"/>
            <a:ext cx="2919413" cy="493713"/>
          </a:xfrm>
          <a:prstGeom prst="rect">
            <a:avLst/>
          </a:prstGeom>
          <a:noFill/>
          <a:ln w="9525">
            <a:noFill/>
            <a:miter lim="800000"/>
            <a:headEnd/>
            <a:tailEnd/>
          </a:ln>
        </p:spPr>
        <p:txBody>
          <a:bodyPr vert="horz" wrap="square" lIns="91398" tIns="45700" rIns="91398" bIns="45700" numCol="1" anchor="b" anchorCtr="0" compatLnSpc="1">
            <a:prstTxWarp prst="textNoShape">
              <a:avLst/>
            </a:prstTxWarp>
          </a:bodyPr>
          <a:lstStyle>
            <a:lvl1pPr algn="r" defTabSz="875035">
              <a:defRPr sz="1300">
                <a:ea typeface="ＭＳ Ｐゴシック" pitchFamily="50" charset="-128"/>
              </a:defRPr>
            </a:lvl1pPr>
          </a:lstStyle>
          <a:p>
            <a:pPr>
              <a:defRPr/>
            </a:pPr>
            <a:fld id="{478B67A7-0A21-4D60-988C-9B5EB7260011}" type="slidenum">
              <a:rPr lang="en-US" altLang="ja-JP"/>
              <a:pPr>
                <a:defRPr/>
              </a:pPr>
              <a:t>‹#›</a:t>
            </a:fld>
            <a:endParaRPr lang="en-US" altLang="ja-JP"/>
          </a:p>
        </p:txBody>
      </p:sp>
    </p:spTree>
    <p:extLst>
      <p:ext uri="{BB962C8B-B14F-4D97-AF65-F5344CB8AC3E}">
        <p14:creationId xmlns:p14="http://schemas.microsoft.com/office/powerpoint/2010/main" val="306767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2"/>
            <a:ext cx="2919413" cy="493713"/>
          </a:xfrm>
          <a:prstGeom prst="rect">
            <a:avLst/>
          </a:prstGeom>
          <a:noFill/>
          <a:ln w="9525">
            <a:noFill/>
            <a:miter lim="800000"/>
            <a:headEnd/>
            <a:tailEnd/>
          </a:ln>
        </p:spPr>
        <p:txBody>
          <a:bodyPr vert="horz" wrap="square" lIns="91398" tIns="45700" rIns="91398" bIns="45700" numCol="1" anchor="t" anchorCtr="0" compatLnSpc="1">
            <a:prstTxWarp prst="textNoShape">
              <a:avLst/>
            </a:prstTxWarp>
          </a:bodyPr>
          <a:lstStyle>
            <a:lvl1pPr defTabSz="875035">
              <a:defRPr sz="1300">
                <a:ea typeface="ＭＳ Ｐゴシック" pitchFamily="50" charset="-128"/>
              </a:defRPr>
            </a:lvl1pPr>
          </a:lstStyle>
          <a:p>
            <a:pPr>
              <a:defRPr/>
            </a:pPr>
            <a:endParaRPr lang="en-US" altLang="ja-JP"/>
          </a:p>
        </p:txBody>
      </p:sp>
      <p:sp>
        <p:nvSpPr>
          <p:cNvPr id="3075" name="Rectangle 3"/>
          <p:cNvSpPr>
            <a:spLocks noGrp="1" noChangeArrowheads="1"/>
          </p:cNvSpPr>
          <p:nvPr>
            <p:ph type="dt" idx="1"/>
          </p:nvPr>
        </p:nvSpPr>
        <p:spPr bwMode="auto">
          <a:xfrm>
            <a:off x="3814763" y="2"/>
            <a:ext cx="2919412" cy="493713"/>
          </a:xfrm>
          <a:prstGeom prst="rect">
            <a:avLst/>
          </a:prstGeom>
          <a:noFill/>
          <a:ln w="9525">
            <a:noFill/>
            <a:miter lim="800000"/>
            <a:headEnd/>
            <a:tailEnd/>
          </a:ln>
        </p:spPr>
        <p:txBody>
          <a:bodyPr vert="horz" wrap="square" lIns="91398" tIns="45700" rIns="91398" bIns="45700" numCol="1" anchor="t" anchorCtr="0" compatLnSpc="1">
            <a:prstTxWarp prst="textNoShape">
              <a:avLst/>
            </a:prstTxWarp>
          </a:bodyPr>
          <a:lstStyle>
            <a:lvl1pPr algn="r" defTabSz="875035">
              <a:defRPr sz="1300">
                <a:ea typeface="ＭＳ Ｐゴシック" pitchFamily="50" charset="-128"/>
              </a:defRPr>
            </a:lvl1pPr>
          </a:lstStyle>
          <a:p>
            <a:pPr>
              <a:defRPr/>
            </a:pPr>
            <a:endParaRPr lang="en-US" altLang="ja-JP"/>
          </a:p>
        </p:txBody>
      </p:sp>
      <p:sp>
        <p:nvSpPr>
          <p:cNvPr id="5124" name="Rectangle 4"/>
          <p:cNvSpPr>
            <a:spLocks noGrp="1" noRot="1" noChangeAspect="1" noChangeArrowheads="1" noTextEdit="1"/>
          </p:cNvSpPr>
          <p:nvPr>
            <p:ph type="sldImg" idx="2"/>
          </p:nvPr>
        </p:nvSpPr>
        <p:spPr bwMode="auto">
          <a:xfrm>
            <a:off x="2089150" y="739775"/>
            <a:ext cx="2559050" cy="370046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p:spPr>
        <p:txBody>
          <a:bodyPr vert="horz" wrap="square" lIns="91398" tIns="45700" rIns="91398" bIns="4570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p:spPr>
        <p:txBody>
          <a:bodyPr vert="horz" wrap="square" lIns="91398" tIns="45700" rIns="91398" bIns="45700" numCol="1" anchor="b" anchorCtr="0" compatLnSpc="1">
            <a:prstTxWarp prst="textNoShape">
              <a:avLst/>
            </a:prstTxWarp>
          </a:bodyPr>
          <a:lstStyle>
            <a:lvl1pPr defTabSz="875035">
              <a:defRPr sz="1300">
                <a:ea typeface="ＭＳ Ｐゴシック"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98" tIns="45700" rIns="91398" bIns="45700" numCol="1" anchor="b" anchorCtr="0" compatLnSpc="1">
            <a:prstTxWarp prst="textNoShape">
              <a:avLst/>
            </a:prstTxWarp>
          </a:bodyPr>
          <a:lstStyle>
            <a:lvl1pPr algn="r" defTabSz="875035">
              <a:defRPr sz="1300">
                <a:ea typeface="ＭＳ Ｐゴシック" pitchFamily="50" charset="-128"/>
              </a:defRPr>
            </a:lvl1pPr>
          </a:lstStyle>
          <a:p>
            <a:pPr>
              <a:defRPr/>
            </a:pPr>
            <a:fld id="{FF3E0536-0B6D-43A3-B57D-A3E12754B471}" type="slidenum">
              <a:rPr lang="en-US" altLang="ja-JP"/>
              <a:pPr>
                <a:defRPr/>
              </a:pPr>
              <a:t>‹#›</a:t>
            </a:fld>
            <a:endParaRPr lang="en-US" altLang="ja-JP"/>
          </a:p>
        </p:txBody>
      </p:sp>
    </p:spTree>
    <p:extLst>
      <p:ext uri="{BB962C8B-B14F-4D97-AF65-F5344CB8AC3E}">
        <p14:creationId xmlns:p14="http://schemas.microsoft.com/office/powerpoint/2010/main" val="32108078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pPr defTabSz="872993"/>
            <a:fld id="{06DC6085-C171-4D4A-8C28-6983C6ADFC25}" type="slidenum">
              <a:rPr lang="en-US" altLang="ja-JP" smtClean="0">
                <a:ea typeface="ＭＳ Ｐゴシック" charset="-128"/>
              </a:rPr>
              <a:pPr defTabSz="872993"/>
              <a:t>1</a:t>
            </a:fld>
            <a:endParaRPr lang="en-US" altLang="ja-JP">
              <a:ea typeface="ＭＳ Ｐゴシック"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pPr defTabSz="872993"/>
            <a:fld id="{06DC6085-C171-4D4A-8C28-6983C6ADFC25}" type="slidenum">
              <a:rPr lang="en-US" altLang="ja-JP" smtClean="0">
                <a:ea typeface="ＭＳ Ｐゴシック" charset="-128"/>
              </a:rPr>
              <a:pPr defTabSz="872993"/>
              <a:t>2</a:t>
            </a:fld>
            <a:endParaRPr lang="en-US" altLang="ja-JP">
              <a:ea typeface="ＭＳ Ｐゴシック"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939341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F873C85-B9A8-4A16-B7EC-873D61159915}" type="datetimeFigureOut">
              <a:rPr lang="ja-JP" altLang="en-US"/>
              <a:pPr>
                <a:defRPr/>
              </a:pPr>
              <a:t>2025/1/8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2BBDDE9-C603-4C18-866F-3DEC535BF85B}"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9953AC5D-634B-4982-8160-11E50DC6D13B}" type="datetimeFigureOut">
              <a:rPr lang="ja-JP" altLang="en-US"/>
              <a:pPr>
                <a:defRPr/>
              </a:pPr>
              <a:t>2025/1/8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2E1834B-8544-423B-9FC5-196C56D78C37}"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3E94C7EC-A0C0-4BB5-875F-1140360537D4}" type="datetimeFigureOut">
              <a:rPr lang="ja-JP" altLang="en-US"/>
              <a:pPr>
                <a:defRPr/>
              </a:pPr>
              <a:t>2025/1/8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85B610-EBD5-46BE-8CF6-CE847C8C5EDA}" type="slidenum">
              <a:rPr lang="ja-JP" altLang="en-US"/>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8"/>
          <p:cNvSpPr>
            <a:spLocks noChangeArrowheads="1"/>
          </p:cNvSpPr>
          <p:nvPr/>
        </p:nvSpPr>
        <p:spPr bwMode="auto">
          <a:xfrm>
            <a:off x="3794522" y="9399236"/>
            <a:ext cx="2946797"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0124" tIns="30062" rIns="60124" bIns="30062"/>
          <a:lstStyle>
            <a:lvl1pPr defTabSz="801688" eaLnBrk="0" hangingPunct="0">
              <a:defRPr kumimoji="1" sz="2400">
                <a:solidFill>
                  <a:schemeClr val="tx1"/>
                </a:solidFill>
                <a:latin typeface="Times" charset="0"/>
                <a:ea typeface="Osaka" charset="-128"/>
              </a:defRPr>
            </a:lvl1pPr>
            <a:lvl2pPr marL="742950" indent="-285750" defTabSz="801688" eaLnBrk="0" hangingPunct="0">
              <a:defRPr kumimoji="1" sz="2400">
                <a:solidFill>
                  <a:schemeClr val="tx1"/>
                </a:solidFill>
                <a:latin typeface="Times" charset="0"/>
                <a:ea typeface="Osaka" charset="-128"/>
              </a:defRPr>
            </a:lvl2pPr>
            <a:lvl3pPr marL="1143000" indent="-228600" defTabSz="801688" eaLnBrk="0" hangingPunct="0">
              <a:defRPr kumimoji="1" sz="2400">
                <a:solidFill>
                  <a:schemeClr val="tx1"/>
                </a:solidFill>
                <a:latin typeface="Times" charset="0"/>
                <a:ea typeface="Osaka" charset="-128"/>
              </a:defRPr>
            </a:lvl3pPr>
            <a:lvl4pPr marL="1600200" indent="-228600" defTabSz="801688" eaLnBrk="0" hangingPunct="0">
              <a:defRPr kumimoji="1" sz="2400">
                <a:solidFill>
                  <a:schemeClr val="tx1"/>
                </a:solidFill>
                <a:latin typeface="Times" charset="0"/>
                <a:ea typeface="Osaka" charset="-128"/>
              </a:defRPr>
            </a:lvl4pPr>
            <a:lvl5pPr marL="2057400" indent="-228600" defTabSz="801688" eaLnBrk="0" hangingPunct="0">
              <a:defRPr kumimoji="1" sz="2400">
                <a:solidFill>
                  <a:schemeClr val="tx1"/>
                </a:solidFill>
                <a:latin typeface="Times" charset="0"/>
                <a:ea typeface="Osaka" charset="-128"/>
              </a:defRPr>
            </a:lvl5pPr>
            <a:lvl6pPr marL="2514600" indent="-228600" defTabSz="801688" eaLnBrk="0" fontAlgn="base" hangingPunct="0">
              <a:spcBef>
                <a:spcPct val="0"/>
              </a:spcBef>
              <a:spcAft>
                <a:spcPct val="0"/>
              </a:spcAft>
              <a:defRPr kumimoji="1" sz="2400">
                <a:solidFill>
                  <a:schemeClr val="tx1"/>
                </a:solidFill>
                <a:latin typeface="Times" charset="0"/>
                <a:ea typeface="Osaka" charset="-128"/>
              </a:defRPr>
            </a:lvl6pPr>
            <a:lvl7pPr marL="2971800" indent="-228600" defTabSz="801688" eaLnBrk="0" fontAlgn="base" hangingPunct="0">
              <a:spcBef>
                <a:spcPct val="0"/>
              </a:spcBef>
              <a:spcAft>
                <a:spcPct val="0"/>
              </a:spcAft>
              <a:defRPr kumimoji="1" sz="2400">
                <a:solidFill>
                  <a:schemeClr val="tx1"/>
                </a:solidFill>
                <a:latin typeface="Times" charset="0"/>
                <a:ea typeface="Osaka" charset="-128"/>
              </a:defRPr>
            </a:lvl7pPr>
            <a:lvl8pPr marL="3429000" indent="-228600" defTabSz="801688" eaLnBrk="0" fontAlgn="base" hangingPunct="0">
              <a:spcBef>
                <a:spcPct val="0"/>
              </a:spcBef>
              <a:spcAft>
                <a:spcPct val="0"/>
              </a:spcAft>
              <a:defRPr kumimoji="1" sz="2400">
                <a:solidFill>
                  <a:schemeClr val="tx1"/>
                </a:solidFill>
                <a:latin typeface="Times" charset="0"/>
                <a:ea typeface="Osaka" charset="-128"/>
              </a:defRPr>
            </a:lvl8pPr>
            <a:lvl9pPr marL="3886200" indent="-228600" defTabSz="801688" eaLnBrk="0" fontAlgn="base" hangingPunct="0">
              <a:spcBef>
                <a:spcPct val="0"/>
              </a:spcBef>
              <a:spcAft>
                <a:spcPct val="0"/>
              </a:spcAft>
              <a:defRPr kumimoji="1" sz="2400">
                <a:solidFill>
                  <a:schemeClr val="tx1"/>
                </a:solidFill>
                <a:latin typeface="Times" charset="0"/>
                <a:ea typeface="Osaka" charset="-128"/>
              </a:defRPr>
            </a:lvl9pPr>
          </a:lstStyle>
          <a:p>
            <a:pPr algn="r" eaLnBrk="1" hangingPunct="1">
              <a:defRPr/>
            </a:pPr>
            <a:r>
              <a:rPr lang="en-US" altLang="ja-JP" sz="600" dirty="0">
                <a:solidFill>
                  <a:schemeClr val="bg1"/>
                </a:solidFill>
                <a:latin typeface="Arial" charset="0"/>
              </a:rPr>
              <a:t>Copyright ©2024 The Furukawa Battery Co., Ltd. All Rights Reserved.</a:t>
            </a:r>
          </a:p>
        </p:txBody>
      </p:sp>
      <p:sp>
        <p:nvSpPr>
          <p:cNvPr id="89090" name="Rectangle 2"/>
          <p:cNvSpPr>
            <a:spLocks noGrp="1" noChangeArrowheads="1"/>
          </p:cNvSpPr>
          <p:nvPr>
            <p:ph type="ctrTitle"/>
          </p:nvPr>
        </p:nvSpPr>
        <p:spPr>
          <a:xfrm>
            <a:off x="514350" y="3077282"/>
            <a:ext cx="5829300" cy="2123369"/>
          </a:xfrm>
        </p:spPr>
        <p:txBody>
          <a:bodyPr/>
          <a:lstStyle>
            <a:lvl1pPr>
              <a:defRPr/>
            </a:lvl1pPr>
          </a:lstStyle>
          <a:p>
            <a:pPr lvl="0"/>
            <a:r>
              <a:rPr lang="ja-JP" altLang="en-US" noProof="0"/>
              <a:t>マスター タイトルの書式設定</a:t>
            </a:r>
          </a:p>
        </p:txBody>
      </p:sp>
      <p:sp>
        <p:nvSpPr>
          <p:cNvPr id="89091" name="Rectangle 3"/>
          <p:cNvSpPr>
            <a:spLocks noGrp="1" noChangeArrowheads="1"/>
          </p:cNvSpPr>
          <p:nvPr>
            <p:ph type="subTitle" idx="1"/>
          </p:nvPr>
        </p:nvSpPr>
        <p:spPr>
          <a:xfrm>
            <a:off x="1028700" y="5613400"/>
            <a:ext cx="4800600" cy="2531533"/>
          </a:xfrm>
        </p:spPr>
        <p:txBody>
          <a:bodyPr/>
          <a:lstStyle>
            <a:lvl1pPr marL="0" indent="0" algn="ctr">
              <a:buFontTx/>
              <a:buNone/>
              <a:defRPr/>
            </a:lvl1pPr>
          </a:lstStyle>
          <a:p>
            <a:pPr lvl="0"/>
            <a:r>
              <a:rPr lang="ja-JP" altLang="en-US" noProof="0"/>
              <a:t>マスター サブタイトルの書式設定</a:t>
            </a:r>
          </a:p>
        </p:txBody>
      </p:sp>
      <p:sp>
        <p:nvSpPr>
          <p:cNvPr id="5" name="Rectangle 4"/>
          <p:cNvSpPr>
            <a:spLocks noGrp="1" noChangeArrowheads="1"/>
          </p:cNvSpPr>
          <p:nvPr>
            <p:ph type="dt" sz="half" idx="10"/>
          </p:nvPr>
        </p:nvSpPr>
        <p:spPr>
          <a:xfrm>
            <a:off x="342900" y="9020880"/>
            <a:ext cx="1600200" cy="687917"/>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2343150" y="9020880"/>
            <a:ext cx="2171700" cy="687917"/>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1" y="9385640"/>
            <a:ext cx="406691" cy="523247"/>
          </a:xfrm>
        </p:spPr>
        <p:txBody>
          <a:bodyPr/>
          <a:lstStyle>
            <a:lvl1pPr algn="l">
              <a:defRPr/>
            </a:lvl1pPr>
          </a:lstStyle>
          <a:p>
            <a:pPr>
              <a:defRPr/>
            </a:pPr>
            <a:fld id="{FCA7B2EE-3CD6-4D05-A82E-59BAA210FC9E}" type="slidenum">
              <a:rPr lang="en-US" altLang="ja-JP" smtClean="0"/>
              <a:pPr>
                <a:defRPr/>
              </a:pPr>
              <a:t>‹#›</a:t>
            </a:fld>
            <a:endParaRPr lang="en-US" altLang="ja-JP"/>
          </a:p>
        </p:txBody>
      </p:sp>
      <p:sp>
        <p:nvSpPr>
          <p:cNvPr id="8" name="テキスト ボックス 7"/>
          <p:cNvSpPr txBox="1"/>
          <p:nvPr/>
        </p:nvSpPr>
        <p:spPr>
          <a:xfrm>
            <a:off x="408514" y="9471494"/>
            <a:ext cx="2121061" cy="230832"/>
          </a:xfrm>
          <a:prstGeom prst="rect">
            <a:avLst/>
          </a:prstGeom>
          <a:noFill/>
        </p:spPr>
        <p:txBody>
          <a:bodyPr wrap="square" rtlCol="0">
            <a:spAutoFit/>
          </a:bodyPr>
          <a:lstStyle/>
          <a:p>
            <a:pPr algn="ctr"/>
            <a:r>
              <a:rPr kumimoji="1" lang="en-US" altLang="ja-JP" sz="900" b="0" dirty="0">
                <a:ln w="3175">
                  <a:solidFill>
                    <a:srgbClr val="FF0000"/>
                  </a:solidFill>
                </a:ln>
                <a:solidFill>
                  <a:srgbClr val="FF0000"/>
                </a:solidFill>
                <a:latin typeface="Arial" panose="020B0604020202020204" pitchFamily="34" charset="0"/>
                <a:cs typeface="Arial" panose="020B0604020202020204" pitchFamily="34" charset="0"/>
              </a:rPr>
              <a:t>The Furukawa Battery Confidential</a:t>
            </a:r>
            <a:endParaRPr kumimoji="1" lang="ja-JP" altLang="en-US" sz="900" b="0" dirty="0">
              <a:ln w="3175">
                <a:solidFill>
                  <a:srgbClr val="FF0000"/>
                </a:solidFill>
              </a:ln>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2095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lgn="l">
              <a:defRPr/>
            </a:lvl1pPr>
          </a:lstStyle>
          <a:p>
            <a:pPr>
              <a:defRPr/>
            </a:pPr>
            <a:fld id="{01FE83EE-ADDF-4515-A625-5A495CC05F05}" type="slidenum">
              <a:rPr lang="en-US" altLang="ja-JP" smtClean="0"/>
              <a:pPr>
                <a:defRPr/>
              </a:pPr>
              <a:t>‹#›</a:t>
            </a:fld>
            <a:endParaRPr lang="en-US" altLang="ja-JP"/>
          </a:p>
        </p:txBody>
      </p:sp>
    </p:spTree>
    <p:extLst>
      <p:ext uri="{BB962C8B-B14F-4D97-AF65-F5344CB8AC3E}">
        <p14:creationId xmlns:p14="http://schemas.microsoft.com/office/powerpoint/2010/main" val="3383623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3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ja-JP" altLang="en-US"/>
              <a:t>マスター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lgn="l">
              <a:defRPr/>
            </a:lvl1pPr>
          </a:lstStyle>
          <a:p>
            <a:pPr>
              <a:defRPr/>
            </a:pPr>
            <a:fld id="{1183C7B5-77EF-429E-8A34-EA3026FF86BB}" type="slidenum">
              <a:rPr lang="en-US" altLang="ja-JP" smtClean="0"/>
              <a:pPr>
                <a:defRPr/>
              </a:pPr>
              <a:t>‹#›</a:t>
            </a:fld>
            <a:endParaRPr lang="en-US" altLang="ja-JP"/>
          </a:p>
        </p:txBody>
      </p:sp>
    </p:spTree>
    <p:extLst>
      <p:ext uri="{BB962C8B-B14F-4D97-AF65-F5344CB8AC3E}">
        <p14:creationId xmlns:p14="http://schemas.microsoft.com/office/powerpoint/2010/main" val="2486810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14350" y="2861733"/>
            <a:ext cx="2857500" cy="5943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486150" y="2861733"/>
            <a:ext cx="2857500" cy="5943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lgn="l">
              <a:defRPr/>
            </a:lvl1pPr>
          </a:lstStyle>
          <a:p>
            <a:pPr>
              <a:defRPr/>
            </a:pPr>
            <a:fld id="{719E6456-841D-4C97-A9DB-DFB9B781104E}" type="slidenum">
              <a:rPr lang="en-US" altLang="ja-JP" smtClean="0"/>
              <a:pPr>
                <a:defRPr/>
              </a:pPr>
              <a:t>‹#›</a:t>
            </a:fld>
            <a:endParaRPr lang="en-US" altLang="ja-JP"/>
          </a:p>
        </p:txBody>
      </p:sp>
    </p:spTree>
    <p:extLst>
      <p:ext uri="{BB962C8B-B14F-4D97-AF65-F5344CB8AC3E}">
        <p14:creationId xmlns:p14="http://schemas.microsoft.com/office/powerpoint/2010/main" val="3132063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lgn="l">
              <a:defRPr/>
            </a:lvl1pPr>
          </a:lstStyle>
          <a:p>
            <a:pPr>
              <a:defRPr/>
            </a:pPr>
            <a:fld id="{704C1FA5-20C7-4C70-BBF2-23D660E762F9}" type="slidenum">
              <a:rPr lang="en-US" altLang="ja-JP" smtClean="0"/>
              <a:pPr>
                <a:defRPr/>
              </a:pPr>
              <a:t>‹#›</a:t>
            </a:fld>
            <a:endParaRPr lang="en-US" altLang="ja-JP"/>
          </a:p>
        </p:txBody>
      </p:sp>
    </p:spTree>
    <p:extLst>
      <p:ext uri="{BB962C8B-B14F-4D97-AF65-F5344CB8AC3E}">
        <p14:creationId xmlns:p14="http://schemas.microsoft.com/office/powerpoint/2010/main" val="10344490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xfrm>
            <a:off x="-6083" y="9396942"/>
            <a:ext cx="414597" cy="474662"/>
          </a:xfrm>
          <a:ln/>
        </p:spPr>
        <p:txBody>
          <a:bodyPr/>
          <a:lstStyle>
            <a:lvl1pPr algn="l">
              <a:defRPr/>
            </a:lvl1pPr>
          </a:lstStyle>
          <a:p>
            <a:pPr>
              <a:defRPr/>
            </a:pPr>
            <a:fld id="{BE5CCDD3-467F-4E26-915E-85AF5F528F62}" type="slidenum">
              <a:rPr lang="en-US" altLang="ja-JP" smtClean="0"/>
              <a:pPr>
                <a:defRPr/>
              </a:pPr>
              <a:t>‹#›</a:t>
            </a:fld>
            <a:endParaRPr lang="en-US" altLang="ja-JP"/>
          </a:p>
        </p:txBody>
      </p:sp>
    </p:spTree>
    <p:extLst>
      <p:ext uri="{BB962C8B-B14F-4D97-AF65-F5344CB8AC3E}">
        <p14:creationId xmlns:p14="http://schemas.microsoft.com/office/powerpoint/2010/main" val="3723643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lgn="l">
              <a:defRPr/>
            </a:lvl1pPr>
          </a:lstStyle>
          <a:p>
            <a:pPr>
              <a:defRPr/>
            </a:pPr>
            <a:fld id="{E741E9B1-52AB-4959-B1C7-F7B6A52B5D34}" type="slidenum">
              <a:rPr lang="en-US" altLang="ja-JP" smtClean="0"/>
              <a:pPr>
                <a:defRPr/>
              </a:pPr>
              <a:t>‹#›</a:t>
            </a:fld>
            <a:endParaRPr lang="en-US" altLang="ja-JP"/>
          </a:p>
        </p:txBody>
      </p:sp>
    </p:spTree>
    <p:extLst>
      <p:ext uri="{BB962C8B-B14F-4D97-AF65-F5344CB8AC3E}">
        <p14:creationId xmlns:p14="http://schemas.microsoft.com/office/powerpoint/2010/main" val="2756417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1500" b="1"/>
            </a:lvl1pPr>
          </a:lstStyle>
          <a:p>
            <a:r>
              <a:rPr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lgn="l">
              <a:defRPr/>
            </a:lvl1pPr>
          </a:lstStyle>
          <a:p>
            <a:pPr>
              <a:defRPr/>
            </a:pPr>
            <a:endParaRPr lang="en-US" altLang="ja-JP" dirty="0"/>
          </a:p>
        </p:txBody>
      </p:sp>
    </p:spTree>
    <p:extLst>
      <p:ext uri="{BB962C8B-B14F-4D97-AF65-F5344CB8AC3E}">
        <p14:creationId xmlns:p14="http://schemas.microsoft.com/office/powerpoint/2010/main" val="22046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EEDE19A5-34EE-4476-9362-B55F4D2209C8}" type="datetimeFigureOut">
              <a:rPr lang="ja-JP" altLang="en-US"/>
              <a:pPr>
                <a:defRPr/>
              </a:pPr>
              <a:t>2025/1/8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DA1383-FF4F-4273-B956-D2197F9065D8}" type="slidenum">
              <a:rPr lang="ja-JP" altLang="en-US"/>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5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lgn="l">
              <a:defRPr/>
            </a:lvl1pPr>
          </a:lstStyle>
          <a:p>
            <a:pPr>
              <a:defRPr/>
            </a:pPr>
            <a:fld id="{58D33B1B-FBF9-458A-9B63-483114FCB00B}" type="slidenum">
              <a:rPr lang="en-US" altLang="ja-JP" smtClean="0"/>
              <a:pPr>
                <a:defRPr/>
              </a:pPr>
              <a:t>‹#›</a:t>
            </a:fld>
            <a:endParaRPr lang="en-US" altLang="ja-JP"/>
          </a:p>
        </p:txBody>
      </p:sp>
    </p:spTree>
    <p:extLst>
      <p:ext uri="{BB962C8B-B14F-4D97-AF65-F5344CB8AC3E}">
        <p14:creationId xmlns:p14="http://schemas.microsoft.com/office/powerpoint/2010/main" val="8106514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lgn="l">
              <a:defRPr/>
            </a:lvl1pPr>
          </a:lstStyle>
          <a:p>
            <a:pPr>
              <a:defRPr/>
            </a:pPr>
            <a:endParaRPr lang="en-US" altLang="ja-JP" dirty="0"/>
          </a:p>
        </p:txBody>
      </p:sp>
    </p:spTree>
    <p:extLst>
      <p:ext uri="{BB962C8B-B14F-4D97-AF65-F5344CB8AC3E}">
        <p14:creationId xmlns:p14="http://schemas.microsoft.com/office/powerpoint/2010/main" val="34603866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0533"/>
            <a:ext cx="1457325" cy="79248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14350" y="880533"/>
            <a:ext cx="4257675" cy="7924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lgn="l">
              <a:defRPr/>
            </a:lvl1pPr>
          </a:lstStyle>
          <a:p>
            <a:pPr>
              <a:defRPr/>
            </a:pPr>
            <a:endParaRPr lang="en-US" altLang="ja-JP" dirty="0"/>
          </a:p>
        </p:txBody>
      </p:sp>
    </p:spTree>
    <p:extLst>
      <p:ext uri="{BB962C8B-B14F-4D97-AF65-F5344CB8AC3E}">
        <p14:creationId xmlns:p14="http://schemas.microsoft.com/office/powerpoint/2010/main" val="23722162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_ユーザー設定レイアウト">
    <p:spTree>
      <p:nvGrpSpPr>
        <p:cNvPr id="1" name=""/>
        <p:cNvGrpSpPr/>
        <p:nvPr/>
      </p:nvGrpSpPr>
      <p:grpSpPr>
        <a:xfrm>
          <a:off x="0" y="0"/>
          <a:ext cx="0" cy="0"/>
          <a:chOff x="0" y="0"/>
          <a:chExt cx="0" cy="0"/>
        </a:xfrm>
      </p:grpSpPr>
      <p:sp>
        <p:nvSpPr>
          <p:cNvPr id="2" name="Rectangle 7"/>
          <p:cNvSpPr>
            <a:spLocks noGrp="1" noChangeArrowheads="1"/>
          </p:cNvSpPr>
          <p:nvPr>
            <p:ph type="sldNum" sz="quarter" idx="12"/>
          </p:nvPr>
        </p:nvSpPr>
        <p:spPr>
          <a:xfrm>
            <a:off x="-6083" y="9396942"/>
            <a:ext cx="414597" cy="474662"/>
          </a:xfrm>
          <a:ln/>
        </p:spPr>
        <p:txBody>
          <a:bodyPr/>
          <a:lstStyle>
            <a:lvl1pPr algn="l">
              <a:defRPr/>
            </a:lvl1pPr>
          </a:lstStyle>
          <a:p>
            <a:pPr>
              <a:defRPr/>
            </a:pPr>
            <a:endParaRPr lang="en-US" altLang="ja-JP" dirty="0"/>
          </a:p>
        </p:txBody>
      </p:sp>
    </p:spTree>
    <p:extLst>
      <p:ext uri="{BB962C8B-B14F-4D97-AF65-F5344CB8AC3E}">
        <p14:creationId xmlns:p14="http://schemas.microsoft.com/office/powerpoint/2010/main" val="223474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FCAB3DDF-A389-442E-A166-B04C978D5805}" type="datetimeFigureOut">
              <a:rPr lang="ja-JP" altLang="en-US"/>
              <a:pPr>
                <a:defRPr/>
              </a:pPr>
              <a:t>2025/1/8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D12EB73-0D03-459B-B69A-9054015CF3C8}"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A31D26A7-52D2-46A7-9F9E-44021396305F}" type="datetimeFigureOut">
              <a:rPr lang="ja-JP" altLang="en-US"/>
              <a:pPr>
                <a:defRPr/>
              </a:pPr>
              <a:t>2025/1/8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2D2DFAE-A63A-43E8-8FA9-89E92D63E9F7}"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3CDB28E4-AB42-44C0-AF72-C7B6A9F72BAE}" type="datetimeFigureOut">
              <a:rPr lang="ja-JP" altLang="en-US"/>
              <a:pPr>
                <a:defRPr/>
              </a:pPr>
              <a:t>2025/1/8</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C765F63-63C5-4485-B5F3-A18B02EF8A75}"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81FB3C00-BA35-4873-893B-35B205324CE4}" type="datetimeFigureOut">
              <a:rPr lang="ja-JP" altLang="en-US"/>
              <a:pPr>
                <a:defRPr/>
              </a:pPr>
              <a:t>2025/1/8</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1506F29-2891-46D9-8884-1846E3393522}"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22E7077-C248-499B-A64A-0E094C35CAEC}" type="datetimeFigureOut">
              <a:rPr lang="ja-JP" altLang="en-US"/>
              <a:pPr>
                <a:defRPr/>
              </a:pPr>
              <a:t>2025/1/8</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A199012-9ED7-4FDF-BCB6-94CC354BB5E8}"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F00B9F6-918A-49A6-B39D-B9A2D8A154F9}" type="datetimeFigureOut">
              <a:rPr lang="ja-JP" altLang="en-US"/>
              <a:pPr>
                <a:defRPr/>
              </a:pPr>
              <a:t>2025/1/8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2A55400-C1B5-4B98-9B7E-08FE137DDD90}"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1B33E82-26E8-438F-844E-F7165FC16262}" type="datetimeFigureOut">
              <a:rPr lang="ja-JP" altLang="en-US"/>
              <a:pPr>
                <a:defRPr/>
              </a:pPr>
              <a:t>2025/1/8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520164-ADA7-4ACA-97C9-0AE3B0036193}"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460"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ea typeface="ＭＳ Ｐゴシック" pitchFamily="50" charset="-128"/>
              </a:defRPr>
            </a:lvl1pPr>
          </a:lstStyle>
          <a:p>
            <a:pPr>
              <a:defRPr/>
            </a:pPr>
            <a:fld id="{1AB780CB-59E4-499A-8D3D-95728F43AF94}" type="datetimeFigureOut">
              <a:rPr lang="ja-JP" altLang="en-US"/>
              <a:pPr>
                <a:defRPr/>
              </a:pPr>
              <a:t>2025/1/8</a:t>
            </a:fld>
            <a:endParaRPr lang="en-US" altLang="ja-JP"/>
          </a:p>
        </p:txBody>
      </p:sp>
      <p:sp>
        <p:nvSpPr>
          <p:cNvPr id="19461"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ea typeface="ＭＳ Ｐゴシック" pitchFamily="50" charset="-128"/>
              </a:defRPr>
            </a:lvl1pPr>
          </a:lstStyle>
          <a:p>
            <a:pPr>
              <a:defRPr/>
            </a:pPr>
            <a:endParaRPr lang="en-US" altLang="ja-JP"/>
          </a:p>
        </p:txBody>
      </p:sp>
      <p:sp>
        <p:nvSpPr>
          <p:cNvPr id="19462"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ea typeface="ＭＳ Ｐゴシック" pitchFamily="50" charset="-128"/>
              </a:defRPr>
            </a:lvl1pPr>
          </a:lstStyle>
          <a:p>
            <a:pPr>
              <a:defRPr/>
            </a:pPr>
            <a:fld id="{D54BA865-5727-4F35-9D70-C36D670BC4BD}"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514350" y="880533"/>
            <a:ext cx="58293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4"/>
          <p:cNvSpPr>
            <a:spLocks noGrp="1" noChangeArrowheads="1"/>
          </p:cNvSpPr>
          <p:nvPr>
            <p:ph type="body" idx="1"/>
          </p:nvPr>
        </p:nvSpPr>
        <p:spPr bwMode="auto">
          <a:xfrm>
            <a:off x="514350" y="2861733"/>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341" name="Rectangle 5"/>
          <p:cNvSpPr>
            <a:spLocks noGrp="1" noChangeArrowheads="1"/>
          </p:cNvSpPr>
          <p:nvPr>
            <p:ph type="dt" sz="half" idx="2"/>
          </p:nvPr>
        </p:nvSpPr>
        <p:spPr bwMode="auto">
          <a:xfrm>
            <a:off x="514350" y="9025467"/>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50">
                <a:latin typeface="Times" charset="0"/>
              </a:defRPr>
            </a:lvl1pPr>
          </a:lstStyle>
          <a:p>
            <a:pPr>
              <a:defRPr/>
            </a:pPr>
            <a:endParaRPr lang="en-US" altLang="ja-JP"/>
          </a:p>
        </p:txBody>
      </p:sp>
      <p:sp>
        <p:nvSpPr>
          <p:cNvPr id="14342" name="Rectangle 6"/>
          <p:cNvSpPr>
            <a:spLocks noGrp="1" noChangeArrowheads="1"/>
          </p:cNvSpPr>
          <p:nvPr>
            <p:ph type="ftr" sz="quarter" idx="3"/>
          </p:nvPr>
        </p:nvSpPr>
        <p:spPr bwMode="auto">
          <a:xfrm>
            <a:off x="2343150" y="9025467"/>
            <a:ext cx="2171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50">
                <a:latin typeface="Times" charset="0"/>
              </a:defRPr>
            </a:lvl1pPr>
          </a:lstStyle>
          <a:p>
            <a:pPr>
              <a:defRPr/>
            </a:pPr>
            <a:endParaRPr lang="en-US" altLang="ja-JP"/>
          </a:p>
        </p:txBody>
      </p:sp>
      <p:sp>
        <p:nvSpPr>
          <p:cNvPr id="14343" name="Rectangle 7"/>
          <p:cNvSpPr>
            <a:spLocks noGrp="1" noChangeArrowheads="1"/>
          </p:cNvSpPr>
          <p:nvPr>
            <p:ph type="sldNum" sz="quarter" idx="4"/>
          </p:nvPr>
        </p:nvSpPr>
        <p:spPr bwMode="auto">
          <a:xfrm>
            <a:off x="-6083" y="9396942"/>
            <a:ext cx="414597" cy="47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50" b="1">
                <a:latin typeface="Meiryo UI" panose="020B0604030504040204" pitchFamily="50" charset="-128"/>
                <a:ea typeface="Meiryo UI" panose="020B0604030504040204" pitchFamily="50" charset="-128"/>
              </a:defRPr>
            </a:lvl1pPr>
          </a:lstStyle>
          <a:p>
            <a:pPr>
              <a:defRPr/>
            </a:pPr>
            <a:endParaRPr lang="en-US" altLang="ja-JP" dirty="0"/>
          </a:p>
        </p:txBody>
      </p:sp>
      <p:sp>
        <p:nvSpPr>
          <p:cNvPr id="1031" name="Rectangle 8"/>
          <p:cNvSpPr>
            <a:spLocks noChangeArrowheads="1"/>
          </p:cNvSpPr>
          <p:nvPr/>
        </p:nvSpPr>
        <p:spPr bwMode="auto">
          <a:xfrm>
            <a:off x="3842147" y="9396942"/>
            <a:ext cx="2814638" cy="38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defRPr kumimoji="1" sz="2400">
                <a:solidFill>
                  <a:schemeClr val="tx1"/>
                </a:solidFill>
                <a:latin typeface="Times" charset="0"/>
                <a:ea typeface="Osaka" charset="-128"/>
              </a:defRPr>
            </a:lvl1pPr>
            <a:lvl2pPr marL="742950" indent="-285750" eaLnBrk="0" hangingPunct="0">
              <a:defRPr kumimoji="1" sz="2400">
                <a:solidFill>
                  <a:schemeClr val="tx1"/>
                </a:solidFill>
                <a:latin typeface="Times" charset="0"/>
                <a:ea typeface="Osaka" charset="-128"/>
              </a:defRPr>
            </a:lvl2pPr>
            <a:lvl3pPr marL="1143000" indent="-228600" eaLnBrk="0" hangingPunct="0">
              <a:defRPr kumimoji="1" sz="2400">
                <a:solidFill>
                  <a:schemeClr val="tx1"/>
                </a:solidFill>
                <a:latin typeface="Times" charset="0"/>
                <a:ea typeface="Osaka" charset="-128"/>
              </a:defRPr>
            </a:lvl3pPr>
            <a:lvl4pPr marL="1600200" indent="-228600" eaLnBrk="0" hangingPunct="0">
              <a:defRPr kumimoji="1" sz="2400">
                <a:solidFill>
                  <a:schemeClr val="tx1"/>
                </a:solidFill>
                <a:latin typeface="Times" charset="0"/>
                <a:ea typeface="Osaka" charset="-128"/>
              </a:defRPr>
            </a:lvl4pPr>
            <a:lvl5pPr marL="2057400" indent="-228600" eaLnBrk="0" hangingPunct="0">
              <a:defRPr kumimoji="1" sz="2400">
                <a:solidFill>
                  <a:schemeClr val="tx1"/>
                </a:solidFill>
                <a:latin typeface="Times" charset="0"/>
                <a:ea typeface="Osaka" charset="-128"/>
              </a:defRPr>
            </a:lvl5pPr>
            <a:lvl6pPr marL="2514600" indent="-228600" eaLnBrk="0" fontAlgn="base" hangingPunct="0">
              <a:spcBef>
                <a:spcPct val="0"/>
              </a:spcBef>
              <a:spcAft>
                <a:spcPct val="0"/>
              </a:spcAft>
              <a:defRPr kumimoji="1" sz="2400">
                <a:solidFill>
                  <a:schemeClr val="tx1"/>
                </a:solidFill>
                <a:latin typeface="Times" charset="0"/>
                <a:ea typeface="Osaka" charset="-128"/>
              </a:defRPr>
            </a:lvl6pPr>
            <a:lvl7pPr marL="2971800" indent="-228600" eaLnBrk="0" fontAlgn="base" hangingPunct="0">
              <a:spcBef>
                <a:spcPct val="0"/>
              </a:spcBef>
              <a:spcAft>
                <a:spcPct val="0"/>
              </a:spcAft>
              <a:defRPr kumimoji="1" sz="2400">
                <a:solidFill>
                  <a:schemeClr val="tx1"/>
                </a:solidFill>
                <a:latin typeface="Times" charset="0"/>
                <a:ea typeface="Osaka" charset="-128"/>
              </a:defRPr>
            </a:lvl7pPr>
            <a:lvl8pPr marL="3429000" indent="-228600" eaLnBrk="0" fontAlgn="base" hangingPunct="0">
              <a:spcBef>
                <a:spcPct val="0"/>
              </a:spcBef>
              <a:spcAft>
                <a:spcPct val="0"/>
              </a:spcAft>
              <a:defRPr kumimoji="1" sz="2400">
                <a:solidFill>
                  <a:schemeClr val="tx1"/>
                </a:solidFill>
                <a:latin typeface="Times" charset="0"/>
                <a:ea typeface="Osaka" charset="-128"/>
              </a:defRPr>
            </a:lvl8pPr>
            <a:lvl9pPr marL="3886200" indent="-228600" eaLnBrk="0" fontAlgn="base" hangingPunct="0">
              <a:spcBef>
                <a:spcPct val="0"/>
              </a:spcBef>
              <a:spcAft>
                <a:spcPct val="0"/>
              </a:spcAft>
              <a:defRPr kumimoji="1" sz="2400">
                <a:solidFill>
                  <a:schemeClr val="tx1"/>
                </a:solidFill>
                <a:latin typeface="Times" charset="0"/>
                <a:ea typeface="Osaka" charset="-128"/>
              </a:defRPr>
            </a:lvl9pPr>
          </a:lstStyle>
          <a:p>
            <a:pPr algn="r" eaLnBrk="1" hangingPunct="1">
              <a:defRPr/>
            </a:pPr>
            <a:r>
              <a:rPr lang="en-US" altLang="ja-JP" sz="675" dirty="0">
                <a:latin typeface="Arial" charset="0"/>
              </a:rPr>
              <a:t>Copyright ©2024 The Furukawa Battery Co., Ltd. All Rights Reserved.</a:t>
            </a:r>
          </a:p>
        </p:txBody>
      </p:sp>
      <p:sp>
        <p:nvSpPr>
          <p:cNvPr id="8" name="テキスト ボックス 7"/>
          <p:cNvSpPr txBox="1"/>
          <p:nvPr/>
        </p:nvSpPr>
        <p:spPr>
          <a:xfrm>
            <a:off x="408514" y="9471494"/>
            <a:ext cx="2121061" cy="230832"/>
          </a:xfrm>
          <a:prstGeom prst="rect">
            <a:avLst/>
          </a:prstGeom>
          <a:noFill/>
        </p:spPr>
        <p:txBody>
          <a:bodyPr wrap="square" rtlCol="0">
            <a:spAutoFit/>
          </a:bodyPr>
          <a:lstStyle/>
          <a:p>
            <a:pPr algn="ctr"/>
            <a:r>
              <a:rPr kumimoji="1" lang="en-US" altLang="ja-JP" sz="900" b="0" dirty="0">
                <a:ln w="3175">
                  <a:solidFill>
                    <a:srgbClr val="FF0000"/>
                  </a:solidFill>
                </a:ln>
                <a:solidFill>
                  <a:srgbClr val="FF0000"/>
                </a:solidFill>
                <a:latin typeface="Arial" panose="020B0604020202020204" pitchFamily="34" charset="0"/>
                <a:cs typeface="Arial" panose="020B0604020202020204" pitchFamily="34" charset="0"/>
              </a:rPr>
              <a:t>The Furukawa Battery Confidential</a:t>
            </a:r>
            <a:endParaRPr kumimoji="1" lang="ja-JP" altLang="en-US" sz="900" b="0" dirty="0">
              <a:ln w="3175">
                <a:solidFill>
                  <a:srgbClr val="FF0000"/>
                </a:solidFill>
              </a:ln>
              <a:solidFill>
                <a:srgbClr val="FF0000"/>
              </a:solidFill>
              <a:latin typeface="Arial" panose="020B0604020202020204" pitchFamily="34" charset="0"/>
              <a:cs typeface="Arial" panose="020B0604020202020204" pitchFamily="34" charset="0"/>
            </a:endParaRPr>
          </a:p>
        </p:txBody>
      </p:sp>
      <p:pic>
        <p:nvPicPr>
          <p:cNvPr id="2" name="Picture 6" descr="案12">
            <a:extLst>
              <a:ext uri="{FF2B5EF4-FFF2-40B4-BE49-F238E27FC236}">
                <a16:creationId xmlns:a16="http://schemas.microsoft.com/office/drawing/2014/main" id="{E5A5C1BF-F91C-F371-1EF5-3BB16DD50D1F}"/>
              </a:ext>
            </a:extLst>
          </p:cNvPr>
          <p:cNvPicPr>
            <a:picLocks noChangeAspect="1" noChangeArrowheads="1"/>
          </p:cNvPicPr>
          <p:nvPr userDrawn="1"/>
        </p:nvPicPr>
        <p:blipFill>
          <a:blip r:embed="rId15" cstate="print"/>
          <a:srcRect/>
          <a:stretch>
            <a:fillRect/>
          </a:stretch>
        </p:blipFill>
        <p:spPr bwMode="auto">
          <a:xfrm>
            <a:off x="188913" y="134938"/>
            <a:ext cx="6473825" cy="569912"/>
          </a:xfrm>
          <a:prstGeom prst="rect">
            <a:avLst/>
          </a:prstGeom>
          <a:noFill/>
          <a:ln w="9525">
            <a:noFill/>
            <a:miter lim="800000"/>
            <a:headEnd/>
            <a:tailEnd/>
          </a:ln>
        </p:spPr>
      </p:pic>
      <p:sp>
        <p:nvSpPr>
          <p:cNvPr id="3" name="テキスト ボックス 2">
            <a:extLst>
              <a:ext uri="{FF2B5EF4-FFF2-40B4-BE49-F238E27FC236}">
                <a16:creationId xmlns:a16="http://schemas.microsoft.com/office/drawing/2014/main" id="{5C75324F-AA92-E25D-0645-F2D0CE9A391E}"/>
              </a:ext>
            </a:extLst>
          </p:cNvPr>
          <p:cNvSpPr txBox="1"/>
          <p:nvPr userDrawn="1"/>
        </p:nvSpPr>
        <p:spPr>
          <a:xfrm>
            <a:off x="5589240" y="9633520"/>
            <a:ext cx="1080120" cy="230832"/>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US" altLang="ja-JP" sz="900" dirty="0">
                <a:solidFill>
                  <a:schemeClr val="bg1">
                    <a:lumMod val="65000"/>
                  </a:schemeClr>
                </a:solidFill>
              </a:rPr>
              <a:t>SPJ160307-01</a:t>
            </a:r>
          </a:p>
        </p:txBody>
      </p:sp>
    </p:spTree>
    <p:extLst>
      <p:ext uri="{BB962C8B-B14F-4D97-AF65-F5344CB8AC3E}">
        <p14:creationId xmlns:p14="http://schemas.microsoft.com/office/powerpoint/2010/main" val="27434918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1" fontAlgn="base" hangingPunct="1">
        <a:spcBef>
          <a:spcPct val="0"/>
        </a:spcBef>
        <a:spcAft>
          <a:spcPct val="0"/>
        </a:spcAft>
        <a:defRPr kumimoji="1" sz="3300">
          <a:solidFill>
            <a:schemeClr val="tx2"/>
          </a:solidFill>
          <a:latin typeface="+mj-lt"/>
          <a:ea typeface="Meiryo UI" panose="020B0604030504040204" pitchFamily="50" charset="-128"/>
          <a:cs typeface="+mj-cs"/>
        </a:defRPr>
      </a:lvl1pPr>
      <a:lvl2pPr algn="ctr" rtl="0" eaLnBrk="1" fontAlgn="base" hangingPunct="1">
        <a:spcBef>
          <a:spcPct val="0"/>
        </a:spcBef>
        <a:spcAft>
          <a:spcPct val="0"/>
        </a:spcAft>
        <a:defRPr kumimoji="1" sz="3300">
          <a:solidFill>
            <a:schemeClr val="tx2"/>
          </a:solidFill>
          <a:latin typeface="Times" charset="0"/>
          <a:ea typeface="ＭＳ Ｐゴシック" charset="-128"/>
        </a:defRPr>
      </a:lvl2pPr>
      <a:lvl3pPr algn="ctr" rtl="0" eaLnBrk="1" fontAlgn="base" hangingPunct="1">
        <a:spcBef>
          <a:spcPct val="0"/>
        </a:spcBef>
        <a:spcAft>
          <a:spcPct val="0"/>
        </a:spcAft>
        <a:defRPr kumimoji="1" sz="3300">
          <a:solidFill>
            <a:schemeClr val="tx2"/>
          </a:solidFill>
          <a:latin typeface="Times" charset="0"/>
          <a:ea typeface="ＭＳ Ｐゴシック" charset="-128"/>
        </a:defRPr>
      </a:lvl3pPr>
      <a:lvl4pPr algn="ctr" rtl="0" eaLnBrk="1" fontAlgn="base" hangingPunct="1">
        <a:spcBef>
          <a:spcPct val="0"/>
        </a:spcBef>
        <a:spcAft>
          <a:spcPct val="0"/>
        </a:spcAft>
        <a:defRPr kumimoji="1" sz="3300">
          <a:solidFill>
            <a:schemeClr val="tx2"/>
          </a:solidFill>
          <a:latin typeface="Times" charset="0"/>
          <a:ea typeface="ＭＳ Ｐゴシック" charset="-128"/>
        </a:defRPr>
      </a:lvl4pPr>
      <a:lvl5pPr algn="ctr" rtl="0" eaLnBrk="1" fontAlgn="base" hangingPunct="1">
        <a:spcBef>
          <a:spcPct val="0"/>
        </a:spcBef>
        <a:spcAft>
          <a:spcPct val="0"/>
        </a:spcAft>
        <a:defRPr kumimoji="1" sz="3300">
          <a:solidFill>
            <a:schemeClr val="tx2"/>
          </a:solidFill>
          <a:latin typeface="Times" charset="0"/>
          <a:ea typeface="ＭＳ Ｐゴシック" charset="-128"/>
        </a:defRPr>
      </a:lvl5pPr>
      <a:lvl6pPr marL="342900" algn="ctr" rtl="0" eaLnBrk="1" fontAlgn="base" hangingPunct="1">
        <a:spcBef>
          <a:spcPct val="0"/>
        </a:spcBef>
        <a:spcAft>
          <a:spcPct val="0"/>
        </a:spcAft>
        <a:defRPr kumimoji="1" sz="3300">
          <a:solidFill>
            <a:schemeClr val="tx2"/>
          </a:solidFill>
          <a:latin typeface="Times" charset="0"/>
          <a:ea typeface="ＭＳ Ｐゴシック" charset="-128"/>
        </a:defRPr>
      </a:lvl6pPr>
      <a:lvl7pPr marL="685800" algn="ctr" rtl="0" eaLnBrk="1" fontAlgn="base" hangingPunct="1">
        <a:spcBef>
          <a:spcPct val="0"/>
        </a:spcBef>
        <a:spcAft>
          <a:spcPct val="0"/>
        </a:spcAft>
        <a:defRPr kumimoji="1" sz="3300">
          <a:solidFill>
            <a:schemeClr val="tx2"/>
          </a:solidFill>
          <a:latin typeface="Times" charset="0"/>
          <a:ea typeface="ＭＳ Ｐゴシック" charset="-128"/>
        </a:defRPr>
      </a:lvl7pPr>
      <a:lvl8pPr marL="1028700" algn="ctr" rtl="0" eaLnBrk="1" fontAlgn="base" hangingPunct="1">
        <a:spcBef>
          <a:spcPct val="0"/>
        </a:spcBef>
        <a:spcAft>
          <a:spcPct val="0"/>
        </a:spcAft>
        <a:defRPr kumimoji="1" sz="3300">
          <a:solidFill>
            <a:schemeClr val="tx2"/>
          </a:solidFill>
          <a:latin typeface="Times" charset="0"/>
          <a:ea typeface="ＭＳ Ｐゴシック" charset="-128"/>
        </a:defRPr>
      </a:lvl8pPr>
      <a:lvl9pPr marL="1371600" algn="ctr" rtl="0" eaLnBrk="1" fontAlgn="base" hangingPunct="1">
        <a:spcBef>
          <a:spcPct val="0"/>
        </a:spcBef>
        <a:spcAft>
          <a:spcPct val="0"/>
        </a:spcAft>
        <a:defRPr kumimoji="1" sz="3300">
          <a:solidFill>
            <a:schemeClr val="tx2"/>
          </a:solidFill>
          <a:latin typeface="Times" charset="0"/>
          <a:ea typeface="ＭＳ Ｐゴシック" charset="-128"/>
        </a:defRPr>
      </a:lvl9pPr>
    </p:titleStyle>
    <p:bodyStyle>
      <a:lvl1pPr marL="257175" indent="-257175" algn="l" rtl="0" eaLnBrk="1" fontAlgn="base" hangingPunct="1">
        <a:spcBef>
          <a:spcPct val="20000"/>
        </a:spcBef>
        <a:spcAft>
          <a:spcPct val="0"/>
        </a:spcAft>
        <a:buChar char="•"/>
        <a:defRPr kumimoji="1" sz="2400">
          <a:solidFill>
            <a:schemeClr val="tx1"/>
          </a:solidFill>
          <a:latin typeface="+mn-lt"/>
          <a:ea typeface="Meiryo UI" panose="020B0604030504040204" pitchFamily="50" charset="-128"/>
          <a:cs typeface="+mn-cs"/>
        </a:defRPr>
      </a:lvl1pPr>
      <a:lvl2pPr marL="557213" indent="-214313" algn="l" rtl="0" eaLnBrk="1" fontAlgn="base" hangingPunct="1">
        <a:spcBef>
          <a:spcPct val="20000"/>
        </a:spcBef>
        <a:spcAft>
          <a:spcPct val="0"/>
        </a:spcAft>
        <a:buChar char="–"/>
        <a:defRPr kumimoji="1" sz="2100">
          <a:solidFill>
            <a:schemeClr val="tx1"/>
          </a:solidFill>
          <a:latin typeface="+mn-lt"/>
          <a:ea typeface="Meiryo UI" panose="020B0604030504040204" pitchFamily="50" charset="-128"/>
        </a:defRPr>
      </a:lvl2pPr>
      <a:lvl3pPr marL="857250" indent="-171450" algn="l" rtl="0" eaLnBrk="1" fontAlgn="base" hangingPunct="1">
        <a:spcBef>
          <a:spcPct val="20000"/>
        </a:spcBef>
        <a:spcAft>
          <a:spcPct val="0"/>
        </a:spcAft>
        <a:buChar char="•"/>
        <a:defRPr kumimoji="1" sz="1800">
          <a:solidFill>
            <a:schemeClr val="tx1"/>
          </a:solidFill>
          <a:latin typeface="+mn-lt"/>
          <a:ea typeface="Meiryo UI" panose="020B0604030504040204" pitchFamily="50" charset="-128"/>
        </a:defRPr>
      </a:lvl3pPr>
      <a:lvl4pPr marL="1200150" indent="-171450" algn="l" rtl="0" eaLnBrk="1" fontAlgn="base" hangingPunct="1">
        <a:spcBef>
          <a:spcPct val="20000"/>
        </a:spcBef>
        <a:spcAft>
          <a:spcPct val="0"/>
        </a:spcAft>
        <a:buChar char="–"/>
        <a:defRPr kumimoji="1" sz="1500">
          <a:solidFill>
            <a:schemeClr val="tx1"/>
          </a:solidFill>
          <a:latin typeface="+mn-lt"/>
          <a:ea typeface="Meiryo UI" panose="020B0604030504040204" pitchFamily="50" charset="-128"/>
        </a:defRPr>
      </a:lvl4pPr>
      <a:lvl5pPr marL="1543050" indent="-171450" algn="l" rtl="0" eaLnBrk="1" fontAlgn="base" hangingPunct="1">
        <a:spcBef>
          <a:spcPct val="20000"/>
        </a:spcBef>
        <a:spcAft>
          <a:spcPct val="0"/>
        </a:spcAft>
        <a:buChar char="»"/>
        <a:defRPr kumimoji="1" sz="1500">
          <a:solidFill>
            <a:schemeClr val="tx1"/>
          </a:solidFill>
          <a:latin typeface="+mn-lt"/>
          <a:ea typeface="Meiryo UI" panose="020B0604030504040204" pitchFamily="50" charset="-128"/>
        </a:defRPr>
      </a:lvl5pPr>
      <a:lvl6pPr marL="1885950" indent="-171450" algn="l" rtl="0" eaLnBrk="1" fontAlgn="base" hangingPunct="1">
        <a:spcBef>
          <a:spcPct val="20000"/>
        </a:spcBef>
        <a:spcAft>
          <a:spcPct val="0"/>
        </a:spcAft>
        <a:buChar char="»"/>
        <a:defRPr kumimoji="1" sz="1500">
          <a:solidFill>
            <a:schemeClr val="tx1"/>
          </a:solidFill>
          <a:latin typeface="+mn-lt"/>
          <a:ea typeface="+mn-ea"/>
        </a:defRPr>
      </a:lvl6pPr>
      <a:lvl7pPr marL="2228850" indent="-171450" algn="l" rtl="0" eaLnBrk="1" fontAlgn="base" hangingPunct="1">
        <a:spcBef>
          <a:spcPct val="20000"/>
        </a:spcBef>
        <a:spcAft>
          <a:spcPct val="0"/>
        </a:spcAft>
        <a:buChar char="»"/>
        <a:defRPr kumimoji="1" sz="1500">
          <a:solidFill>
            <a:schemeClr val="tx1"/>
          </a:solidFill>
          <a:latin typeface="+mn-lt"/>
          <a:ea typeface="+mn-ea"/>
        </a:defRPr>
      </a:lvl7pPr>
      <a:lvl8pPr marL="2571750" indent="-171450" algn="l" rtl="0" eaLnBrk="1" fontAlgn="base" hangingPunct="1">
        <a:spcBef>
          <a:spcPct val="20000"/>
        </a:spcBef>
        <a:spcAft>
          <a:spcPct val="0"/>
        </a:spcAft>
        <a:buChar char="»"/>
        <a:defRPr kumimoji="1" sz="1500">
          <a:solidFill>
            <a:schemeClr val="tx1"/>
          </a:solidFill>
          <a:latin typeface="+mn-lt"/>
          <a:ea typeface="+mn-ea"/>
        </a:defRPr>
      </a:lvl8pPr>
      <a:lvl9pPr marL="2914650" indent="-171450" algn="l" rtl="0" eaLnBrk="1" fontAlgn="base" hangingPunct="1">
        <a:spcBef>
          <a:spcPct val="20000"/>
        </a:spcBef>
        <a:spcAft>
          <a:spcPct val="0"/>
        </a:spcAft>
        <a:buChar char="»"/>
        <a:defRPr kumimoji="1" sz="1500">
          <a:solidFill>
            <a:schemeClr val="tx1"/>
          </a:solidFill>
          <a:latin typeface="+mn-lt"/>
          <a:ea typeface="+mn-ea"/>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8"/>
          <p:cNvSpPr txBox="1">
            <a:spLocks noChangeArrowheads="1"/>
          </p:cNvSpPr>
          <p:nvPr/>
        </p:nvSpPr>
        <p:spPr bwMode="auto">
          <a:xfrm>
            <a:off x="188387" y="1605345"/>
            <a:ext cx="6480000" cy="339887"/>
          </a:xfrm>
          <a:prstGeom prst="rect">
            <a:avLst/>
          </a:prstGeom>
          <a:solidFill>
            <a:srgbClr val="0070C0">
              <a:alpha val="89803"/>
            </a:srgbClr>
          </a:solidFill>
          <a:ln w="9525">
            <a:noFill/>
            <a:miter lim="800000"/>
            <a:headEnd/>
            <a:tailEnd/>
          </a:ln>
        </p:spPr>
        <p:txBody>
          <a:bodyPr lIns="108000" tIns="54000" rIns="18000" bIns="54000" anchor="ctr" anchorCtr="0">
            <a:spAutoFit/>
          </a:bodyPr>
          <a:lstStyle/>
          <a:p>
            <a:pPr eaLnBrk="0" hangingPunct="0"/>
            <a:r>
              <a:rPr lang="ja-JP" altLang="en-US" sz="1500" b="1" dirty="0">
                <a:solidFill>
                  <a:schemeClr val="bg1"/>
                </a:solidFill>
                <a:latin typeface="BIZ UDPゴシック" panose="020B0400000000000000" pitchFamily="50" charset="-128"/>
                <a:ea typeface="BIZ UDPゴシック" panose="020B0400000000000000" pitchFamily="50" charset="-128"/>
              </a:rPr>
              <a:t>特長　</a:t>
            </a:r>
            <a:r>
              <a:rPr lang="en-US" altLang="ja-JP" sz="1050" b="1" dirty="0">
                <a:solidFill>
                  <a:schemeClr val="bg1"/>
                </a:solidFill>
                <a:latin typeface="BIZ UDPゴシック" panose="020B0400000000000000" pitchFamily="50" charset="-128"/>
                <a:ea typeface="BIZ UDPゴシック" panose="020B0400000000000000" pitchFamily="50" charset="-128"/>
              </a:rPr>
              <a:t>Features</a:t>
            </a:r>
            <a:endParaRPr lang="en-US" altLang="ja-JP" sz="1500" b="1" dirty="0">
              <a:solidFill>
                <a:schemeClr val="bg1"/>
              </a:solidFill>
              <a:latin typeface="BIZ UDPゴシック" panose="020B0400000000000000" pitchFamily="50" charset="-128"/>
              <a:ea typeface="BIZ UDPゴシック" panose="020B0400000000000000" pitchFamily="50" charset="-128"/>
            </a:endParaRPr>
          </a:p>
        </p:txBody>
      </p:sp>
      <p:sp>
        <p:nvSpPr>
          <p:cNvPr id="3075" name="Text Box 13"/>
          <p:cNvSpPr txBox="1">
            <a:spLocks noChangeArrowheads="1"/>
          </p:cNvSpPr>
          <p:nvPr/>
        </p:nvSpPr>
        <p:spPr bwMode="auto">
          <a:xfrm>
            <a:off x="291723" y="3302807"/>
            <a:ext cx="6264275" cy="246221"/>
          </a:xfrm>
          <a:prstGeom prst="rect">
            <a:avLst/>
          </a:prstGeom>
          <a:noFill/>
          <a:ln w="9525">
            <a:noFill/>
            <a:miter lim="800000"/>
            <a:headEnd/>
            <a:tailEnd/>
          </a:ln>
        </p:spPr>
        <p:txBody>
          <a:bodyPr>
            <a:spAutoFit/>
          </a:bodyPr>
          <a:lstStyle/>
          <a:p>
            <a:pPr marL="171450" indent="-171450" eaLnBrk="0" hangingPunct="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ドローン、ロボット、産業機器等の高出力が必要な機器</a:t>
            </a:r>
            <a:endParaRPr lang="en-US" altLang="ja-JP" sz="1000" dirty="0">
              <a:latin typeface="BIZ UDPゴシック" panose="020B0400000000000000" pitchFamily="50" charset="-128"/>
              <a:ea typeface="BIZ UDPゴシック" panose="020B0400000000000000" pitchFamily="50" charset="-128"/>
            </a:endParaRPr>
          </a:p>
        </p:txBody>
      </p:sp>
      <p:sp>
        <p:nvSpPr>
          <p:cNvPr id="3076" name="正方形/長方形 3"/>
          <p:cNvSpPr>
            <a:spLocks noChangeArrowheads="1"/>
          </p:cNvSpPr>
          <p:nvPr/>
        </p:nvSpPr>
        <p:spPr bwMode="auto">
          <a:xfrm>
            <a:off x="291723" y="2053429"/>
            <a:ext cx="6461124" cy="707886"/>
          </a:xfrm>
          <a:prstGeom prst="rect">
            <a:avLst/>
          </a:prstGeom>
          <a:noFill/>
          <a:ln w="9525">
            <a:noFill/>
            <a:miter lim="800000"/>
            <a:headEnd/>
            <a:tailEnd/>
          </a:ln>
        </p:spPr>
        <p:txBody>
          <a:bodyPr wrap="square">
            <a:spAutoFit/>
          </a:bodyPr>
          <a:lstStyle/>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内部抵抗を低く抑える各種設計や、大面積のラミネートフィルムによる優れた放熱性を活かした高出力タイプのリチウムイオン電池　</a:t>
            </a:r>
            <a:endParaRPr lang="en-US" altLang="ja-JP" sz="10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更に高エネルギー密度化技術と組み合わせ、高容量化と高出力化を両立</a:t>
            </a:r>
            <a:endParaRPr lang="en-US" altLang="ja-JP" sz="10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00" dirty="0">
                <a:latin typeface="BIZ UDPゴシック" panose="020B0400000000000000" pitchFamily="50" charset="-128"/>
                <a:ea typeface="BIZ UDPゴシック" panose="020B0400000000000000" pitchFamily="50" charset="-128"/>
              </a:rPr>
              <a:t>大電流での放電に対しても、実効放電容量の下がり方が小さく、容量低下せずに放電可能</a:t>
            </a:r>
            <a:endParaRPr lang="en-US" altLang="ja-JP" sz="1000" dirty="0">
              <a:latin typeface="BIZ UDPゴシック" panose="020B0400000000000000" pitchFamily="50" charset="-128"/>
              <a:ea typeface="BIZ UDPゴシック" panose="020B0400000000000000" pitchFamily="50" charset="-128"/>
            </a:endParaRPr>
          </a:p>
        </p:txBody>
      </p:sp>
      <p:sp>
        <p:nvSpPr>
          <p:cNvPr id="3079" name="Text Box 8"/>
          <p:cNvSpPr txBox="1">
            <a:spLocks noChangeArrowheads="1"/>
          </p:cNvSpPr>
          <p:nvPr/>
        </p:nvSpPr>
        <p:spPr bwMode="auto">
          <a:xfrm>
            <a:off x="188387" y="2854723"/>
            <a:ext cx="6480000" cy="339887"/>
          </a:xfrm>
          <a:prstGeom prst="rect">
            <a:avLst/>
          </a:prstGeom>
          <a:solidFill>
            <a:srgbClr val="0070C0">
              <a:alpha val="89803"/>
            </a:srgbClr>
          </a:solidFill>
          <a:ln w="9525">
            <a:noFill/>
            <a:miter lim="800000"/>
            <a:headEnd/>
            <a:tailEnd/>
          </a:ln>
        </p:spPr>
        <p:txBody>
          <a:bodyPr lIns="108000" tIns="54000" rIns="18000" bIns="54000" anchor="ctr" anchorCtr="0">
            <a:spAutoFit/>
          </a:bodyPr>
          <a:lstStyle/>
          <a:p>
            <a:pPr eaLnBrk="0" hangingPunct="0"/>
            <a:r>
              <a:rPr lang="ja-JP" altLang="en-US" sz="1500" b="1" dirty="0">
                <a:solidFill>
                  <a:schemeClr val="bg1"/>
                </a:solidFill>
                <a:latin typeface="BIZ UDPゴシック" panose="020B0400000000000000" pitchFamily="50" charset="-128"/>
                <a:ea typeface="BIZ UDPゴシック" panose="020B0400000000000000" pitchFamily="50" charset="-128"/>
              </a:rPr>
              <a:t>用途　</a:t>
            </a:r>
            <a:r>
              <a:rPr lang="en-US" altLang="ja-JP" sz="1000" b="1" dirty="0">
                <a:solidFill>
                  <a:schemeClr val="bg1"/>
                </a:solidFill>
                <a:latin typeface="BIZ UDPゴシック" panose="020B0400000000000000" pitchFamily="50" charset="-128"/>
                <a:ea typeface="BIZ UDPゴシック" panose="020B0400000000000000" pitchFamily="50" charset="-128"/>
              </a:rPr>
              <a:t>Applications</a:t>
            </a:r>
            <a:endParaRPr lang="en-US" altLang="ja-JP" sz="1500" b="1" dirty="0">
              <a:solidFill>
                <a:schemeClr val="bg1"/>
              </a:solidFill>
              <a:latin typeface="BIZ UDPゴシック" panose="020B0400000000000000" pitchFamily="50" charset="-128"/>
              <a:ea typeface="BIZ UDPゴシック" panose="020B0400000000000000" pitchFamily="50" charset="-128"/>
            </a:endParaRPr>
          </a:p>
        </p:txBody>
      </p:sp>
      <p:sp>
        <p:nvSpPr>
          <p:cNvPr id="3080" name="Text Box 8"/>
          <p:cNvSpPr txBox="1">
            <a:spLocks noChangeArrowheads="1"/>
          </p:cNvSpPr>
          <p:nvPr/>
        </p:nvSpPr>
        <p:spPr bwMode="auto">
          <a:xfrm>
            <a:off x="188387" y="3680458"/>
            <a:ext cx="6470949" cy="339887"/>
          </a:xfrm>
          <a:prstGeom prst="rect">
            <a:avLst/>
          </a:prstGeom>
          <a:solidFill>
            <a:srgbClr val="0070C0">
              <a:alpha val="89803"/>
            </a:srgbClr>
          </a:solidFill>
          <a:ln w="9525">
            <a:noFill/>
            <a:miter lim="800000"/>
            <a:headEnd/>
            <a:tailEnd/>
          </a:ln>
        </p:spPr>
        <p:txBody>
          <a:bodyPr wrap="square" lIns="108000" tIns="54000" rIns="18000" bIns="54000" anchor="ctr" anchorCtr="0">
            <a:spAutoFit/>
          </a:bodyPr>
          <a:lstStyle/>
          <a:p>
            <a:pPr eaLnBrk="0" hangingPunct="0"/>
            <a:r>
              <a:rPr lang="ja-JP" altLang="en-US" sz="1500" b="1" dirty="0">
                <a:solidFill>
                  <a:schemeClr val="bg1"/>
                </a:solidFill>
                <a:latin typeface="BIZ UDPゴシック" panose="020B0400000000000000" pitchFamily="50" charset="-128"/>
                <a:ea typeface="BIZ UDPゴシック" panose="020B0400000000000000" pitchFamily="50" charset="-128"/>
              </a:rPr>
              <a:t>仕様　</a:t>
            </a:r>
            <a:r>
              <a:rPr lang="en-US" altLang="ja-JP" sz="1000" b="1" dirty="0">
                <a:solidFill>
                  <a:schemeClr val="bg1"/>
                </a:solidFill>
                <a:latin typeface="BIZ UDPゴシック" panose="020B0400000000000000" pitchFamily="50" charset="-128"/>
                <a:ea typeface="BIZ UDPゴシック" panose="020B0400000000000000" pitchFamily="50" charset="-128"/>
              </a:rPr>
              <a:t>Specifications</a:t>
            </a:r>
            <a:endParaRPr lang="en-US" altLang="ja-JP" sz="1500" b="1" dirty="0">
              <a:solidFill>
                <a:schemeClr val="bg1"/>
              </a:solidFill>
              <a:latin typeface="BIZ UDPゴシック" panose="020B0400000000000000" pitchFamily="50" charset="-128"/>
              <a:ea typeface="BIZ UDPゴシック" panose="020B0400000000000000" pitchFamily="50" charset="-128"/>
            </a:endParaRPr>
          </a:p>
        </p:txBody>
      </p:sp>
      <p:sp>
        <p:nvSpPr>
          <p:cNvPr id="3081" name="Text Box 8"/>
          <p:cNvSpPr txBox="1">
            <a:spLocks noChangeArrowheads="1"/>
          </p:cNvSpPr>
          <p:nvPr/>
        </p:nvSpPr>
        <p:spPr bwMode="auto">
          <a:xfrm>
            <a:off x="188387" y="6787608"/>
            <a:ext cx="6397386" cy="339887"/>
          </a:xfrm>
          <a:prstGeom prst="rect">
            <a:avLst/>
          </a:prstGeom>
          <a:solidFill>
            <a:srgbClr val="0070C0">
              <a:alpha val="89803"/>
            </a:srgbClr>
          </a:solidFill>
          <a:ln w="9525">
            <a:noFill/>
            <a:miter lim="800000"/>
            <a:headEnd/>
            <a:tailEnd/>
          </a:ln>
        </p:spPr>
        <p:txBody>
          <a:bodyPr wrap="square" lIns="108000" tIns="54000" rIns="18000" bIns="54000" anchor="ctr" anchorCtr="0">
            <a:spAutoFit/>
          </a:bodyPr>
          <a:lstStyle/>
          <a:p>
            <a:pPr eaLnBrk="0" hangingPunct="0"/>
            <a:r>
              <a:rPr lang="ja-JP" altLang="en-US" sz="1500" b="1" dirty="0">
                <a:solidFill>
                  <a:schemeClr val="bg1"/>
                </a:solidFill>
                <a:latin typeface="BIZ UDPゴシック" panose="020B0400000000000000" pitchFamily="50" charset="-128"/>
                <a:ea typeface="BIZ UDPゴシック" panose="020B0400000000000000" pitchFamily="50" charset="-128"/>
              </a:rPr>
              <a:t>外観　</a:t>
            </a:r>
            <a:r>
              <a:rPr lang="en-US" altLang="ja-JP" sz="1000" b="1" dirty="0">
                <a:solidFill>
                  <a:schemeClr val="bg1"/>
                </a:solidFill>
                <a:latin typeface="BIZ UDPゴシック" panose="020B0400000000000000" pitchFamily="50" charset="-128"/>
                <a:ea typeface="BIZ UDPゴシック" panose="020B0400000000000000" pitchFamily="50" charset="-128"/>
              </a:rPr>
              <a:t>Appearance </a:t>
            </a:r>
            <a:endParaRPr lang="en-US" altLang="ja-JP" sz="1500" b="1" dirty="0">
              <a:solidFill>
                <a:schemeClr val="bg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7D9F012E-BF7D-7FBF-29B6-FE944939EA13}"/>
              </a:ext>
            </a:extLst>
          </p:cNvPr>
          <p:cNvSpPr txBox="1"/>
          <p:nvPr/>
        </p:nvSpPr>
        <p:spPr>
          <a:xfrm>
            <a:off x="3922323" y="4511679"/>
            <a:ext cx="2759089" cy="1323439"/>
          </a:xfrm>
          <a:prstGeom prst="rect">
            <a:avLst/>
          </a:prstGeom>
          <a:noFill/>
        </p:spPr>
        <p:txBody>
          <a:bodyPr wrap="none" rtlCol="0">
            <a:spAutoFit/>
          </a:bodyPr>
          <a:lstStyle/>
          <a:p>
            <a:r>
              <a:rPr kumimoji="1" lang="en-US" altLang="ja-JP" sz="800" dirty="0">
                <a:latin typeface="BIZ UDPゴシック" panose="020B0400000000000000" pitchFamily="50" charset="-128"/>
                <a:ea typeface="BIZ UDPゴシック" panose="020B0400000000000000" pitchFamily="50" charset="-128"/>
              </a:rPr>
              <a:t>*1</a:t>
            </a:r>
            <a:r>
              <a:rPr kumimoji="1" lang="ja-JP" altLang="en-US" sz="800" dirty="0">
                <a:latin typeface="BIZ UDPゴシック" panose="020B0400000000000000" pitchFamily="50" charset="-128"/>
                <a:ea typeface="BIZ UDPゴシック" panose="020B0400000000000000" pitchFamily="50" charset="-128"/>
              </a:rPr>
              <a:t>：</a:t>
            </a:r>
            <a:r>
              <a:rPr kumimoji="1" lang="en-US" altLang="ja-JP" sz="800" dirty="0">
                <a:latin typeface="BIZ UDPゴシック" panose="020B0400000000000000" pitchFamily="50" charset="-128"/>
                <a:ea typeface="BIZ UDPゴシック" panose="020B0400000000000000" pitchFamily="50" charset="-128"/>
              </a:rPr>
              <a:t>Dimensions of Fresh Cell at shipping state</a:t>
            </a:r>
          </a:p>
          <a:p>
            <a:r>
              <a:rPr kumimoji="1" lang="en-US" altLang="ja-JP" sz="800" dirty="0">
                <a:latin typeface="BIZ UDPゴシック" panose="020B0400000000000000" pitchFamily="50" charset="-128"/>
                <a:ea typeface="BIZ UDPゴシック" panose="020B0400000000000000" pitchFamily="50" charset="-128"/>
              </a:rPr>
              <a:t>*2</a:t>
            </a:r>
            <a:r>
              <a:rPr kumimoji="1" lang="ja-JP" altLang="en-US" sz="800" dirty="0">
                <a:latin typeface="BIZ UDPゴシック" panose="020B0400000000000000" pitchFamily="50" charset="-128"/>
                <a:ea typeface="BIZ UDPゴシック" panose="020B0400000000000000" pitchFamily="50" charset="-128"/>
              </a:rPr>
              <a:t>：</a:t>
            </a:r>
            <a:r>
              <a:rPr kumimoji="1" lang="en-US" altLang="ja-JP" sz="800" dirty="0">
                <a:latin typeface="BIZ UDPゴシック" panose="020B0400000000000000" pitchFamily="50" charset="-128"/>
                <a:ea typeface="BIZ UDPゴシック" panose="020B0400000000000000" pitchFamily="50" charset="-128"/>
              </a:rPr>
              <a:t>Dimensions without side folding</a:t>
            </a:r>
          </a:p>
          <a:p>
            <a:r>
              <a:rPr kumimoji="1" lang="en-US" altLang="ja-JP" sz="800" dirty="0">
                <a:latin typeface="BIZ UDPゴシック" panose="020B0400000000000000" pitchFamily="50" charset="-128"/>
                <a:ea typeface="BIZ UDPゴシック" panose="020B0400000000000000" pitchFamily="50" charset="-128"/>
              </a:rPr>
              <a:t>*3</a:t>
            </a:r>
            <a:r>
              <a:rPr kumimoji="1" lang="ja-JP" altLang="en-US" sz="800" dirty="0">
                <a:latin typeface="BIZ UDPゴシック" panose="020B0400000000000000" pitchFamily="50" charset="-128"/>
                <a:ea typeface="BIZ UDPゴシック" panose="020B0400000000000000" pitchFamily="50" charset="-128"/>
              </a:rPr>
              <a:t>：</a:t>
            </a:r>
            <a:r>
              <a:rPr kumimoji="1" lang="en-US" altLang="ja-JP" sz="800" dirty="0">
                <a:latin typeface="BIZ UDPゴシック" panose="020B0400000000000000" pitchFamily="50" charset="-128"/>
                <a:ea typeface="BIZ UDPゴシック" panose="020B0400000000000000" pitchFamily="50" charset="-128"/>
              </a:rPr>
              <a:t>Approximate Value</a:t>
            </a:r>
          </a:p>
          <a:p>
            <a:r>
              <a:rPr kumimoji="1" lang="en-US" altLang="ja-JP" sz="800" dirty="0">
                <a:latin typeface="BIZ UDPゴシック" panose="020B0400000000000000" pitchFamily="50" charset="-128"/>
                <a:ea typeface="BIZ UDPゴシック" panose="020B0400000000000000" pitchFamily="50" charset="-128"/>
              </a:rPr>
              <a:t>*4</a:t>
            </a:r>
            <a:r>
              <a:rPr kumimoji="1" lang="ja-JP" altLang="en-US" sz="800" dirty="0">
                <a:latin typeface="BIZ UDPゴシック" panose="020B0400000000000000" pitchFamily="50" charset="-128"/>
                <a:ea typeface="BIZ UDPゴシック" panose="020B0400000000000000" pitchFamily="50" charset="-128"/>
              </a:rPr>
              <a:t>：</a:t>
            </a:r>
            <a:r>
              <a:rPr kumimoji="1" lang="en-US" altLang="ja-JP" sz="800" dirty="0" err="1">
                <a:latin typeface="BIZ UDPゴシック" panose="020B0400000000000000" pitchFamily="50" charset="-128"/>
                <a:ea typeface="BIZ UDPゴシック" panose="020B0400000000000000" pitchFamily="50" charset="-128"/>
              </a:rPr>
              <a:t>Chrage</a:t>
            </a:r>
            <a:r>
              <a:rPr kumimoji="1" lang="en-US" altLang="ja-JP" sz="800" dirty="0">
                <a:latin typeface="BIZ UDPゴシック" panose="020B0400000000000000" pitchFamily="50" charset="-128"/>
                <a:ea typeface="BIZ UDPゴシック" panose="020B0400000000000000" pitchFamily="50" charset="-128"/>
              </a:rPr>
              <a:t>(CCCV: 1CA/4.20V, 0.05C cut)</a:t>
            </a:r>
          </a:p>
          <a:p>
            <a:pPr marL="177800"/>
            <a:r>
              <a:rPr lang="ja-JP" altLang="en-US" sz="800" dirty="0">
                <a:latin typeface="BIZ UDPゴシック" panose="020B0400000000000000" pitchFamily="50" charset="-128"/>
                <a:ea typeface="BIZ UDPゴシック" panose="020B0400000000000000" pitchFamily="50" charset="-128"/>
              </a:rPr>
              <a:t> </a:t>
            </a:r>
            <a:r>
              <a:rPr kumimoji="1" lang="en-US" altLang="ja-JP" sz="800" dirty="0">
                <a:latin typeface="BIZ UDPゴシック" panose="020B0400000000000000" pitchFamily="50" charset="-128"/>
                <a:ea typeface="BIZ UDPゴシック" panose="020B0400000000000000" pitchFamily="50" charset="-128"/>
              </a:rPr>
              <a:t>Discharge(CC: 0.2CA / E.V.2.5V),</a:t>
            </a:r>
          </a:p>
          <a:p>
            <a:pPr marL="177800"/>
            <a:r>
              <a:rPr kumimoji="1" lang="en-US" altLang="ja-JP" sz="800" dirty="0">
                <a:latin typeface="BIZ UDPゴシック" panose="020B0400000000000000" pitchFamily="50" charset="-128"/>
                <a:ea typeface="BIZ UDPゴシック" panose="020B0400000000000000" pitchFamily="50" charset="-128"/>
              </a:rPr>
              <a:t> Temperature: 25deg.C</a:t>
            </a:r>
          </a:p>
          <a:p>
            <a:r>
              <a:rPr kumimoji="1" lang="en-US" altLang="ja-JP" sz="800" dirty="0">
                <a:latin typeface="BIZ UDPゴシック" panose="020B0400000000000000" pitchFamily="50" charset="-128"/>
                <a:ea typeface="BIZ UDPゴシック" panose="020B0400000000000000" pitchFamily="50" charset="-128"/>
              </a:rPr>
              <a:t>*5</a:t>
            </a:r>
            <a:r>
              <a:rPr kumimoji="1" lang="ja-JP" altLang="en-US" sz="800" dirty="0">
                <a:latin typeface="BIZ UDPゴシック" panose="020B0400000000000000" pitchFamily="50" charset="-128"/>
                <a:ea typeface="BIZ UDPゴシック" panose="020B0400000000000000" pitchFamily="50" charset="-128"/>
              </a:rPr>
              <a:t>：</a:t>
            </a:r>
            <a:r>
              <a:rPr kumimoji="1" lang="en-US" altLang="ja-JP" sz="800" dirty="0">
                <a:latin typeface="BIZ UDPゴシック" panose="020B0400000000000000" pitchFamily="50" charset="-128"/>
                <a:ea typeface="BIZ UDPゴシック" panose="020B0400000000000000" pitchFamily="50" charset="-128"/>
              </a:rPr>
              <a:t>Maximum continuous current</a:t>
            </a:r>
          </a:p>
          <a:p>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a:latin typeface="BIZ UDPゴシック" panose="020B0400000000000000" pitchFamily="50" charset="-128"/>
                <a:ea typeface="BIZ UDPゴシック" panose="020B0400000000000000" pitchFamily="50" charset="-128"/>
              </a:rPr>
              <a:t>Above specifications are subject to change </a:t>
            </a:r>
          </a:p>
          <a:p>
            <a:r>
              <a:rPr kumimoji="1" lang="en-US" altLang="ja-JP" sz="800" dirty="0">
                <a:latin typeface="BIZ UDPゴシック" panose="020B0400000000000000" pitchFamily="50" charset="-128"/>
                <a:ea typeface="BIZ UDPゴシック" panose="020B0400000000000000" pitchFamily="50" charset="-128"/>
              </a:rPr>
              <a:t>without notice.</a:t>
            </a:r>
            <a:endParaRPr kumimoji="1" lang="ja-JP" altLang="en-US" sz="8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C65880D5-3EE6-B487-8E1C-8FDEAE00E5DD}"/>
              </a:ext>
            </a:extLst>
          </p:cNvPr>
          <p:cNvSpPr txBox="1"/>
          <p:nvPr/>
        </p:nvSpPr>
        <p:spPr>
          <a:xfrm>
            <a:off x="0" y="995423"/>
            <a:ext cx="6858000" cy="400110"/>
          </a:xfrm>
          <a:prstGeom prst="rect">
            <a:avLst/>
          </a:prstGeom>
          <a:solidFill>
            <a:schemeClr val="tx1"/>
          </a:solidFill>
        </p:spPr>
        <p:txBody>
          <a:bodyPr wrap="square" rtlCol="0">
            <a:spAutoFit/>
          </a:bodyPr>
          <a:lstStyle/>
          <a:p>
            <a:pPr algn="ctr"/>
            <a:r>
              <a:rPr kumimoji="1" lang="ja-JP" altLang="en-US" sz="2000" dirty="0">
                <a:ln w="3175">
                  <a:solidFill>
                    <a:schemeClr val="bg1"/>
                  </a:solidFill>
                </a:ln>
                <a:solidFill>
                  <a:schemeClr val="bg1"/>
                </a:solidFill>
                <a:latin typeface="BIZ UDPゴシック" panose="020B0400000000000000" pitchFamily="50" charset="-128"/>
                <a:ea typeface="BIZ UDPゴシック" panose="020B0400000000000000" pitchFamily="50" charset="-128"/>
              </a:rPr>
              <a:t>型式： </a:t>
            </a:r>
            <a:r>
              <a:rPr kumimoji="1" lang="en-US" altLang="ja-JP" sz="2000" dirty="0">
                <a:ln w="3175">
                  <a:solidFill>
                    <a:schemeClr val="bg1"/>
                  </a:solidFill>
                </a:ln>
                <a:solidFill>
                  <a:schemeClr val="bg1"/>
                </a:solidFill>
                <a:latin typeface="BIZ UDPゴシック" panose="020B0400000000000000" pitchFamily="50" charset="-128"/>
                <a:ea typeface="BIZ UDPゴシック" panose="020B0400000000000000" pitchFamily="50" charset="-128"/>
              </a:rPr>
              <a:t>L0678G8C1 </a:t>
            </a:r>
            <a:endParaRPr kumimoji="1" lang="ja-JP" altLang="en-US" sz="2000" dirty="0">
              <a:ln w="3175">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78EAB812-5048-1C9D-8140-3FE50752FABE}"/>
              </a:ext>
            </a:extLst>
          </p:cNvPr>
          <p:cNvSpPr txBox="1"/>
          <p:nvPr/>
        </p:nvSpPr>
        <p:spPr>
          <a:xfrm>
            <a:off x="-5140" y="567613"/>
            <a:ext cx="6858000" cy="400110"/>
          </a:xfrm>
          <a:prstGeom prst="rect">
            <a:avLst/>
          </a:prstGeom>
          <a:noFill/>
        </p:spPr>
        <p:txBody>
          <a:bodyPr wrap="square" rtlCol="0">
            <a:spAutoFit/>
          </a:bodyPr>
          <a:lstStyle/>
          <a:p>
            <a:pPr algn="ctr"/>
            <a:r>
              <a:rPr lang="ja-JP" altLang="en-US" sz="2000" b="1" dirty="0">
                <a:ln w="3175">
                  <a:noFill/>
                </a:ln>
                <a:latin typeface="BIZ UDPゴシック" panose="020B0400000000000000" pitchFamily="50" charset="-128"/>
                <a:ea typeface="BIZ UDPゴシック" panose="020B0400000000000000" pitchFamily="50" charset="-128"/>
              </a:rPr>
              <a:t>ラミネート形リチウムイオン電池（日本製）</a:t>
            </a:r>
            <a:endParaRPr kumimoji="1" lang="ja-JP" altLang="en-US" sz="2000" b="1" dirty="0">
              <a:ln w="3175">
                <a:noFill/>
              </a:ln>
              <a:latin typeface="BIZ UDPゴシック" panose="020B0400000000000000" pitchFamily="50" charset="-128"/>
              <a:ea typeface="BIZ UDPゴシック" panose="020B0400000000000000" pitchFamily="50" charset="-128"/>
            </a:endParaRPr>
          </a:p>
        </p:txBody>
      </p:sp>
      <p:pic>
        <p:nvPicPr>
          <p:cNvPr id="13" name="図 12" descr="ロゴ&#10;&#10;自動的に生成された説明">
            <a:extLst>
              <a:ext uri="{FF2B5EF4-FFF2-40B4-BE49-F238E27FC236}">
                <a16:creationId xmlns:a16="http://schemas.microsoft.com/office/drawing/2014/main" id="{16FD0EF1-DAF7-6386-AE62-D98DAD03DF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86786" y="55194"/>
            <a:ext cx="819659" cy="465715"/>
          </a:xfrm>
          <a:prstGeom prst="rect">
            <a:avLst/>
          </a:prstGeom>
        </p:spPr>
      </p:pic>
      <p:pic>
        <p:nvPicPr>
          <p:cNvPr id="2" name="図 1">
            <a:extLst>
              <a:ext uri="{FF2B5EF4-FFF2-40B4-BE49-F238E27FC236}">
                <a16:creationId xmlns:a16="http://schemas.microsoft.com/office/drawing/2014/main" id="{F2CC181F-34F6-3597-A190-B735959507BD}"/>
              </a:ext>
            </a:extLst>
          </p:cNvPr>
          <p:cNvPicPr>
            <a:picLocks noChangeAspect="1"/>
          </p:cNvPicPr>
          <p:nvPr/>
        </p:nvPicPr>
        <p:blipFill>
          <a:blip r:embed="rId4"/>
          <a:srcRect b="28731"/>
          <a:stretch/>
        </p:blipFill>
        <p:spPr>
          <a:xfrm>
            <a:off x="188387" y="4162796"/>
            <a:ext cx="3627592" cy="2486826"/>
          </a:xfrm>
          <a:prstGeom prst="rect">
            <a:avLst/>
          </a:prstGeom>
        </p:spPr>
      </p:pic>
      <p:pic>
        <p:nvPicPr>
          <p:cNvPr id="9" name="図 8">
            <a:extLst>
              <a:ext uri="{FF2B5EF4-FFF2-40B4-BE49-F238E27FC236}">
                <a16:creationId xmlns:a16="http://schemas.microsoft.com/office/drawing/2014/main" id="{4471841E-B7CF-6483-34B2-8BB7A070A3A0}"/>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70000"/>
                    </a14:imgEffect>
                  </a14:imgLayer>
                </a14:imgProps>
              </a:ext>
            </a:extLst>
          </a:blip>
          <a:stretch>
            <a:fillRect/>
          </a:stretch>
        </p:blipFill>
        <p:spPr>
          <a:xfrm>
            <a:off x="918945" y="7239009"/>
            <a:ext cx="4936269" cy="247505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
            <a:extLst>
              <a:ext uri="{FF2B5EF4-FFF2-40B4-BE49-F238E27FC236}">
                <a16:creationId xmlns:a16="http://schemas.microsoft.com/office/drawing/2014/main" id="{D14F94A2-D432-7045-C5AF-899B92AF552B}"/>
              </a:ext>
            </a:extLst>
          </p:cNvPr>
          <p:cNvSpPr txBox="1">
            <a:spLocks noChangeArrowheads="1"/>
          </p:cNvSpPr>
          <p:nvPr/>
        </p:nvSpPr>
        <p:spPr bwMode="auto">
          <a:xfrm>
            <a:off x="188639" y="1659450"/>
            <a:ext cx="3240360" cy="493775"/>
          </a:xfrm>
          <a:prstGeom prst="rect">
            <a:avLst/>
          </a:prstGeom>
          <a:solidFill>
            <a:srgbClr val="0070C0">
              <a:alpha val="89803"/>
            </a:srgbClr>
          </a:solidFill>
          <a:ln w="9525">
            <a:noFill/>
            <a:miter lim="800000"/>
            <a:headEnd/>
            <a:tailEnd/>
          </a:ln>
        </p:spPr>
        <p:txBody>
          <a:bodyPr wrap="square" lIns="108000" tIns="54000" rIns="18000" bIns="54000" anchor="ctr" anchorCtr="0">
            <a:spAutoFit/>
          </a:bodyPr>
          <a:lstStyle/>
          <a:p>
            <a:pPr eaLnBrk="0" hangingPunct="0"/>
            <a:r>
              <a:rPr lang="ja-JP" altLang="en-US" sz="1500" b="1" dirty="0">
                <a:solidFill>
                  <a:schemeClr val="bg1"/>
                </a:solidFill>
                <a:latin typeface="BIZ UDPゴシック" panose="020B0400000000000000" pitchFamily="50" charset="-128"/>
                <a:ea typeface="BIZ UDPゴシック" panose="020B0400000000000000" pitchFamily="50" charset="-128"/>
              </a:rPr>
              <a:t>放電特性　</a:t>
            </a:r>
            <a:endParaRPr lang="en-US" altLang="ja-JP" sz="1500" b="1" dirty="0">
              <a:solidFill>
                <a:schemeClr val="bg1"/>
              </a:solidFill>
              <a:latin typeface="BIZ UDPゴシック" panose="020B0400000000000000" pitchFamily="50" charset="-128"/>
              <a:ea typeface="BIZ UDPゴシック" panose="020B0400000000000000" pitchFamily="50" charset="-128"/>
            </a:endParaRPr>
          </a:p>
          <a:p>
            <a:pPr eaLnBrk="0" hangingPunct="0"/>
            <a:r>
              <a:rPr lang="en-US" altLang="ja-JP" sz="1000" b="1" dirty="0">
                <a:solidFill>
                  <a:schemeClr val="bg1"/>
                </a:solidFill>
                <a:latin typeface="BIZ UDPゴシック" panose="020B0400000000000000" pitchFamily="50" charset="-128"/>
                <a:ea typeface="BIZ UDPゴシック" panose="020B0400000000000000" pitchFamily="50" charset="-128"/>
              </a:rPr>
              <a:t>Discharge Rate Characteristics [25</a:t>
            </a:r>
            <a:r>
              <a:rPr lang="ja-JP" altLang="en-US" sz="1000" b="1" dirty="0">
                <a:solidFill>
                  <a:schemeClr val="bg1"/>
                </a:solidFill>
                <a:latin typeface="BIZ UDPゴシック" panose="020B0400000000000000" pitchFamily="50" charset="-128"/>
                <a:ea typeface="BIZ UDPゴシック" panose="020B0400000000000000" pitchFamily="50" charset="-128"/>
              </a:rPr>
              <a:t>℃</a:t>
            </a:r>
            <a:r>
              <a:rPr lang="en-US" altLang="ja-JP" sz="1000" b="1" dirty="0">
                <a:solidFill>
                  <a:schemeClr val="bg1"/>
                </a:solidFill>
                <a:latin typeface="BIZ UDPゴシック" panose="020B0400000000000000" pitchFamily="50" charset="-128"/>
                <a:ea typeface="BIZ UDPゴシック" panose="020B0400000000000000" pitchFamily="50" charset="-128"/>
              </a:rPr>
              <a:t>]</a:t>
            </a:r>
            <a:endParaRPr lang="en-US" altLang="ja-JP" b="1" dirty="0">
              <a:solidFill>
                <a:schemeClr val="bg1"/>
              </a:solidFill>
              <a:latin typeface="BIZ UDPゴシック" panose="020B0400000000000000" pitchFamily="50" charset="-128"/>
              <a:ea typeface="BIZ UDPゴシック" panose="020B0400000000000000" pitchFamily="50" charset="-128"/>
            </a:endParaRPr>
          </a:p>
        </p:txBody>
      </p:sp>
      <p:sp>
        <p:nvSpPr>
          <p:cNvPr id="5" name="Text Box 8">
            <a:extLst>
              <a:ext uri="{FF2B5EF4-FFF2-40B4-BE49-F238E27FC236}">
                <a16:creationId xmlns:a16="http://schemas.microsoft.com/office/drawing/2014/main" id="{0CF0AD1F-BBCD-E587-8904-B6D6D34BFC3A}"/>
              </a:ext>
            </a:extLst>
          </p:cNvPr>
          <p:cNvSpPr txBox="1">
            <a:spLocks noChangeArrowheads="1"/>
          </p:cNvSpPr>
          <p:nvPr/>
        </p:nvSpPr>
        <p:spPr bwMode="auto">
          <a:xfrm>
            <a:off x="188640" y="5283414"/>
            <a:ext cx="3240359" cy="509164"/>
          </a:xfrm>
          <a:prstGeom prst="rect">
            <a:avLst/>
          </a:prstGeom>
          <a:solidFill>
            <a:srgbClr val="0070C0">
              <a:alpha val="89803"/>
            </a:srgbClr>
          </a:solidFill>
          <a:ln w="9525">
            <a:noFill/>
            <a:miter lim="800000"/>
            <a:headEnd/>
            <a:tailEnd/>
          </a:ln>
        </p:spPr>
        <p:txBody>
          <a:bodyPr wrap="square" lIns="108000" tIns="54000" rIns="18000" bIns="54000" anchor="ctr" anchorCtr="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5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サイクル特性　</a:t>
            </a:r>
            <a:endParaRPr kumimoji="1" lang="en-US" altLang="ja-JP" sz="15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Cycle Characteristics [1C/1C]</a:t>
            </a:r>
            <a:endParaRPr lang="en-US" altLang="ja-JP" b="1" dirty="0">
              <a:solidFill>
                <a:schemeClr val="bg1"/>
              </a:solidFill>
              <a:latin typeface="BIZ UDPゴシック" panose="020B0400000000000000" pitchFamily="50" charset="-128"/>
              <a:ea typeface="BIZ UDPゴシック" panose="020B0400000000000000" pitchFamily="50" charset="-128"/>
            </a:endParaRPr>
          </a:p>
        </p:txBody>
      </p:sp>
      <p:sp>
        <p:nvSpPr>
          <p:cNvPr id="15" name="Text Box 8">
            <a:extLst>
              <a:ext uri="{FF2B5EF4-FFF2-40B4-BE49-F238E27FC236}">
                <a16:creationId xmlns:a16="http://schemas.microsoft.com/office/drawing/2014/main" id="{E3E94BB9-1A78-8090-BD78-4C788A6DD669}"/>
              </a:ext>
            </a:extLst>
          </p:cNvPr>
          <p:cNvSpPr txBox="1">
            <a:spLocks noChangeArrowheads="1"/>
          </p:cNvSpPr>
          <p:nvPr/>
        </p:nvSpPr>
        <p:spPr bwMode="auto">
          <a:xfrm>
            <a:off x="3527193" y="1651756"/>
            <a:ext cx="3240360" cy="509164"/>
          </a:xfrm>
          <a:prstGeom prst="rect">
            <a:avLst/>
          </a:prstGeom>
          <a:solidFill>
            <a:srgbClr val="0070C0">
              <a:alpha val="89803"/>
            </a:srgbClr>
          </a:solidFill>
          <a:ln w="9525">
            <a:noFill/>
            <a:miter lim="800000"/>
            <a:headEnd/>
            <a:tailEnd/>
          </a:ln>
        </p:spPr>
        <p:txBody>
          <a:bodyPr wrap="square" lIns="108000" tIns="54000" rIns="18000" bIns="54000" anchor="ctr" anchorCtr="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充電特性　</a:t>
            </a:r>
            <a:endParaRPr kumimoji="1" lang="en-US" altLang="ja-JP" sz="16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Charge Rate Characteristics</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pic>
        <p:nvPicPr>
          <p:cNvPr id="3" name="図 2" descr="ロゴ&#10;&#10;自動的に生成された説明">
            <a:extLst>
              <a:ext uri="{FF2B5EF4-FFF2-40B4-BE49-F238E27FC236}">
                <a16:creationId xmlns:a16="http://schemas.microsoft.com/office/drawing/2014/main" id="{CC14D6A8-FCEB-08B3-3D41-42ED56AD81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3201" y="96842"/>
            <a:ext cx="720259" cy="477886"/>
          </a:xfrm>
          <a:prstGeom prst="rect">
            <a:avLst/>
          </a:prstGeom>
        </p:spPr>
      </p:pic>
      <p:sp>
        <p:nvSpPr>
          <p:cNvPr id="6" name="テキスト ボックス 5">
            <a:extLst>
              <a:ext uri="{FF2B5EF4-FFF2-40B4-BE49-F238E27FC236}">
                <a16:creationId xmlns:a16="http://schemas.microsoft.com/office/drawing/2014/main" id="{61FC6D44-A407-72F3-3F33-B1E203CB957B}"/>
              </a:ext>
            </a:extLst>
          </p:cNvPr>
          <p:cNvSpPr txBox="1"/>
          <p:nvPr/>
        </p:nvSpPr>
        <p:spPr>
          <a:xfrm>
            <a:off x="0" y="995423"/>
            <a:ext cx="6858000" cy="400110"/>
          </a:xfrm>
          <a:prstGeom prst="rect">
            <a:avLst/>
          </a:prstGeom>
          <a:solidFill>
            <a:schemeClr val="tx1"/>
          </a:solidFill>
        </p:spPr>
        <p:txBody>
          <a:bodyPr wrap="square" rtlCol="0">
            <a:spAutoFit/>
          </a:bodyPr>
          <a:lstStyle/>
          <a:p>
            <a:pPr algn="ctr"/>
            <a:r>
              <a:rPr kumimoji="1" lang="ja-JP" altLang="en-US" sz="2000" dirty="0">
                <a:ln w="3175">
                  <a:solidFill>
                    <a:schemeClr val="bg1"/>
                  </a:solidFill>
                </a:ln>
                <a:solidFill>
                  <a:schemeClr val="bg1"/>
                </a:solidFill>
                <a:latin typeface="BIZ UDPゴシック" panose="020B0400000000000000" pitchFamily="50" charset="-128"/>
                <a:ea typeface="BIZ UDPゴシック" panose="020B0400000000000000" pitchFamily="50" charset="-128"/>
              </a:rPr>
              <a:t>型式： </a:t>
            </a:r>
            <a:r>
              <a:rPr kumimoji="1" lang="en-US" altLang="ja-JP" sz="2000" dirty="0">
                <a:ln w="3175">
                  <a:solidFill>
                    <a:schemeClr val="bg1"/>
                  </a:solidFill>
                </a:ln>
                <a:solidFill>
                  <a:schemeClr val="bg1"/>
                </a:solidFill>
                <a:latin typeface="BIZ UDPゴシック" panose="020B0400000000000000" pitchFamily="50" charset="-128"/>
                <a:ea typeface="BIZ UDPゴシック" panose="020B0400000000000000" pitchFamily="50" charset="-128"/>
              </a:rPr>
              <a:t>L0678G8C1</a:t>
            </a:r>
            <a:endParaRPr kumimoji="1" lang="ja-JP" altLang="en-US" sz="2000" dirty="0">
              <a:ln w="3175">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6451F660-ABC8-E1CD-773F-B6AFF3772189}"/>
              </a:ext>
            </a:extLst>
          </p:cNvPr>
          <p:cNvSpPr txBox="1"/>
          <p:nvPr/>
        </p:nvSpPr>
        <p:spPr>
          <a:xfrm>
            <a:off x="-5140" y="567613"/>
            <a:ext cx="6858000" cy="400110"/>
          </a:xfrm>
          <a:prstGeom prst="rect">
            <a:avLst/>
          </a:prstGeom>
          <a:noFill/>
        </p:spPr>
        <p:txBody>
          <a:bodyPr wrap="square" rtlCol="0">
            <a:spAutoFit/>
          </a:bodyPr>
          <a:lstStyle/>
          <a:p>
            <a:pPr algn="ctr"/>
            <a:r>
              <a:rPr lang="ja-JP" altLang="en-US" sz="2000" b="1" dirty="0">
                <a:ln w="3175">
                  <a:noFill/>
                </a:ln>
                <a:latin typeface="BIZ UDPゴシック" panose="020B0400000000000000" pitchFamily="50" charset="-128"/>
                <a:ea typeface="BIZ UDPゴシック" panose="020B0400000000000000" pitchFamily="50" charset="-128"/>
              </a:rPr>
              <a:t>ラミネート形リチウムイオン電池（日本製）</a:t>
            </a:r>
            <a:endParaRPr kumimoji="1" lang="ja-JP" altLang="en-US" sz="2000" b="1" dirty="0">
              <a:ln w="3175">
                <a:noFill/>
              </a:ln>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722C20EF-9595-0884-1437-C3477171C62B}"/>
              </a:ext>
            </a:extLst>
          </p:cNvPr>
          <p:cNvSpPr txBox="1"/>
          <p:nvPr/>
        </p:nvSpPr>
        <p:spPr>
          <a:xfrm>
            <a:off x="482892" y="8727372"/>
            <a:ext cx="2901756" cy="369332"/>
          </a:xfrm>
          <a:prstGeom prst="rect">
            <a:avLst/>
          </a:prstGeom>
          <a:noFill/>
        </p:spPr>
        <p:txBody>
          <a:bodyPr wrap="none" rtlCol="0">
            <a:spAutoFit/>
          </a:bodyPr>
          <a:lstStyle/>
          <a:p>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記載内容は、予告なく変更することがあります。</a:t>
            </a:r>
            <a:endParaRPr kumimoji="1" lang="en-US" altLang="ja-JP" sz="900" dirty="0">
              <a:latin typeface="BIZ UDPゴシック" panose="020B0400000000000000" pitchFamily="50" charset="-128"/>
              <a:ea typeface="BIZ UDPゴシック" panose="020B0400000000000000" pitchFamily="50" charset="-128"/>
            </a:endParaRPr>
          </a:p>
          <a:p>
            <a:r>
              <a:rPr kumimoji="1"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特性</a:t>
            </a:r>
            <a:r>
              <a:rPr kumimoji="1" lang="ja-JP" altLang="en-US" sz="900" dirty="0">
                <a:latin typeface="BIZ UDPゴシック" panose="020B0400000000000000" pitchFamily="50" charset="-128"/>
                <a:ea typeface="BIZ UDPゴシック" panose="020B0400000000000000" pitchFamily="50" charset="-128"/>
              </a:rPr>
              <a:t>データは参考値であり、保証値ではありません。</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200E6A48-3993-32A1-EF2A-21E407051A15}"/>
              </a:ext>
            </a:extLst>
          </p:cNvPr>
          <p:cNvSpPr txBox="1"/>
          <p:nvPr/>
        </p:nvSpPr>
        <p:spPr>
          <a:xfrm>
            <a:off x="3663420" y="7258501"/>
            <a:ext cx="1091966" cy="230832"/>
          </a:xfrm>
          <a:prstGeom prst="rect">
            <a:avLst/>
          </a:prstGeom>
          <a:noFill/>
        </p:spPr>
        <p:txBody>
          <a:bodyPr wrap="none" rtlCol="0">
            <a:spAutoFit/>
          </a:bodyPr>
          <a:lstStyle/>
          <a:p>
            <a:r>
              <a:rPr lang="ja-JP" altLang="en-US" sz="900" dirty="0">
                <a:latin typeface="BIZ UDPゴシック" panose="020B0400000000000000" pitchFamily="50" charset="-128"/>
                <a:ea typeface="BIZ UDPゴシック" panose="020B0400000000000000" pitchFamily="50" charset="-128"/>
              </a:rPr>
              <a:t>●お問い合わせは</a:t>
            </a:r>
            <a:endParaRPr kumimoji="1" lang="ja-JP" altLang="en-US" sz="900" dirty="0">
              <a:latin typeface="BIZ UDPゴシック" panose="020B0400000000000000" pitchFamily="50" charset="-128"/>
              <a:ea typeface="BIZ UDPゴシック" panose="020B0400000000000000" pitchFamily="50" charset="-128"/>
            </a:endParaRPr>
          </a:p>
        </p:txBody>
      </p:sp>
      <p:pic>
        <p:nvPicPr>
          <p:cNvPr id="26" name="図 25">
            <a:extLst>
              <a:ext uri="{FF2B5EF4-FFF2-40B4-BE49-F238E27FC236}">
                <a16:creationId xmlns:a16="http://schemas.microsoft.com/office/drawing/2014/main" id="{D5B99A95-1501-791A-4753-83D1473D269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78900" y="8548540"/>
            <a:ext cx="2561211" cy="307881"/>
          </a:xfrm>
          <a:prstGeom prst="rect">
            <a:avLst/>
          </a:prstGeom>
        </p:spPr>
      </p:pic>
      <p:sp>
        <p:nvSpPr>
          <p:cNvPr id="27" name="テキスト ボックス 26">
            <a:extLst>
              <a:ext uri="{FF2B5EF4-FFF2-40B4-BE49-F238E27FC236}">
                <a16:creationId xmlns:a16="http://schemas.microsoft.com/office/drawing/2014/main" id="{2FD656AD-A5E7-7120-94B3-177B63168CEE}"/>
              </a:ext>
            </a:extLst>
          </p:cNvPr>
          <p:cNvSpPr txBox="1"/>
          <p:nvPr/>
        </p:nvSpPr>
        <p:spPr>
          <a:xfrm>
            <a:off x="3615784" y="8831182"/>
            <a:ext cx="3228769" cy="648000"/>
          </a:xfrm>
          <a:prstGeom prst="rect">
            <a:avLst/>
          </a:prstGeom>
          <a:noFill/>
        </p:spPr>
        <p:txBody>
          <a:bodyPr wrap="none" spcCol="360000" rtlCol="0" anchor="ctr" anchorCtr="0">
            <a:noAutofit/>
          </a:bodyPr>
          <a:lstStyle/>
          <a:p>
            <a:r>
              <a:rPr lang="en-US" altLang="ja-JP" sz="900" dirty="0">
                <a:latin typeface="BIZ UDPゴシック" panose="020B0400000000000000" pitchFamily="50" charset="-128"/>
                <a:ea typeface="BIZ UDPゴシック" panose="020B0400000000000000" pitchFamily="50" charset="-128"/>
              </a:rPr>
              <a:t>https://www.furukawadenchi.co.jp/</a:t>
            </a:r>
          </a:p>
          <a:p>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240-0006 </a:t>
            </a:r>
            <a:r>
              <a:rPr lang="ja-JP" altLang="en-US" sz="900" dirty="0">
                <a:latin typeface="BIZ UDPゴシック" panose="020B0400000000000000" pitchFamily="50" charset="-128"/>
                <a:ea typeface="BIZ UDPゴシック" panose="020B0400000000000000" pitchFamily="50" charset="-128"/>
              </a:rPr>
              <a:t>横浜市保土ヶ谷区星川二丁目</a:t>
            </a:r>
            <a:r>
              <a:rPr lang="en-US" altLang="ja-JP" sz="900" dirty="0">
                <a:latin typeface="BIZ UDPゴシック" panose="020B0400000000000000" pitchFamily="50" charset="-128"/>
                <a:ea typeface="BIZ UDPゴシック" panose="020B0400000000000000" pitchFamily="50" charset="-128"/>
              </a:rPr>
              <a:t>4</a:t>
            </a:r>
            <a:r>
              <a:rPr lang="ja-JP" altLang="en-US" sz="900" dirty="0">
                <a:latin typeface="BIZ UDPゴシック" panose="020B0400000000000000" pitchFamily="50" charset="-128"/>
                <a:ea typeface="BIZ UDPゴシック" panose="020B0400000000000000" pitchFamily="50" charset="-128"/>
              </a:rPr>
              <a:t>番</a:t>
            </a:r>
            <a:r>
              <a:rPr lang="en-US" altLang="ja-JP" sz="900" dirty="0">
                <a:latin typeface="BIZ UDPゴシック" panose="020B0400000000000000" pitchFamily="50" charset="-128"/>
                <a:ea typeface="BIZ UDPゴシック" panose="020B0400000000000000" pitchFamily="50" charset="-128"/>
              </a:rPr>
              <a:t>1</a:t>
            </a:r>
            <a:r>
              <a:rPr lang="ja-JP" altLang="en-US" sz="900" dirty="0">
                <a:latin typeface="BIZ UDPゴシック" panose="020B0400000000000000" pitchFamily="50" charset="-128"/>
                <a:ea typeface="BIZ UDPゴシック" panose="020B0400000000000000" pitchFamily="50" charset="-128"/>
              </a:rPr>
              <a:t>号</a:t>
            </a:r>
            <a:endParaRPr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産業機器営業統括部 リチウム営業部　</a:t>
            </a:r>
            <a:r>
              <a:rPr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:045-336-5010</a:t>
            </a:r>
          </a:p>
          <a:p>
            <a:r>
              <a:rPr lang="en-US" altLang="ja-JP" sz="900" dirty="0">
                <a:latin typeface="BIZ UDPゴシック" panose="020B0400000000000000" pitchFamily="50" charset="-128"/>
                <a:ea typeface="BIZ UDPゴシック" panose="020B0400000000000000" pitchFamily="50" charset="-128"/>
              </a:rPr>
              <a:t>MAIL</a:t>
            </a:r>
            <a:r>
              <a:rPr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fb-lithium@furukawadenchi.co.jp</a:t>
            </a:r>
            <a:endParaRPr kumimoji="1" lang="ja-JP" altLang="en-US" sz="900" dirty="0">
              <a:latin typeface="BIZ UDPゴシック" panose="020B0400000000000000" pitchFamily="50" charset="-128"/>
              <a:ea typeface="BIZ UDPゴシック" panose="020B0400000000000000" pitchFamily="50" charset="-128"/>
            </a:endParaRPr>
          </a:p>
        </p:txBody>
      </p:sp>
      <p:cxnSp>
        <p:nvCxnSpPr>
          <p:cNvPr id="28" name="直線コネクタ 27">
            <a:extLst>
              <a:ext uri="{FF2B5EF4-FFF2-40B4-BE49-F238E27FC236}">
                <a16:creationId xmlns:a16="http://schemas.microsoft.com/office/drawing/2014/main" id="{7B1AC029-EC87-0318-13C5-1A65D777223E}"/>
              </a:ext>
            </a:extLst>
          </p:cNvPr>
          <p:cNvCxnSpPr/>
          <p:nvPr/>
        </p:nvCxnSpPr>
        <p:spPr>
          <a:xfrm>
            <a:off x="3678900" y="7222812"/>
            <a:ext cx="299046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40D8AD03-00E9-2FD1-434F-9876B81069A3}"/>
              </a:ext>
            </a:extLst>
          </p:cNvPr>
          <p:cNvCxnSpPr/>
          <p:nvPr/>
        </p:nvCxnSpPr>
        <p:spPr>
          <a:xfrm>
            <a:off x="3678900" y="9595738"/>
            <a:ext cx="299046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33" name="図 32" descr="草, 空気, 電車, 運転 が含まれている画像&#10;&#10;自動的に生成された説明">
            <a:extLst>
              <a:ext uri="{FF2B5EF4-FFF2-40B4-BE49-F238E27FC236}">
                <a16:creationId xmlns:a16="http://schemas.microsoft.com/office/drawing/2014/main" id="{196DEBCE-EED1-4533-46E5-AA79F768C69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78900" y="5391271"/>
            <a:ext cx="2990461" cy="1466982"/>
          </a:xfrm>
          <a:prstGeom prst="rect">
            <a:avLst/>
          </a:prstGeom>
        </p:spPr>
      </p:pic>
      <p:pic>
        <p:nvPicPr>
          <p:cNvPr id="2" name="図 1">
            <a:extLst>
              <a:ext uri="{FF2B5EF4-FFF2-40B4-BE49-F238E27FC236}">
                <a16:creationId xmlns:a16="http://schemas.microsoft.com/office/drawing/2014/main" id="{35059A5D-C2BF-7AA8-F72A-800186F7A213}"/>
              </a:ext>
            </a:extLst>
          </p:cNvPr>
          <p:cNvPicPr>
            <a:picLocks noChangeAspect="1"/>
          </p:cNvPicPr>
          <p:nvPr/>
        </p:nvPicPr>
        <p:blipFill>
          <a:blip r:embed="rId6"/>
          <a:stretch>
            <a:fillRect/>
          </a:stretch>
        </p:blipFill>
        <p:spPr>
          <a:xfrm>
            <a:off x="131582" y="2453703"/>
            <a:ext cx="3310357" cy="2746541"/>
          </a:xfrm>
          <a:prstGeom prst="rect">
            <a:avLst/>
          </a:prstGeom>
        </p:spPr>
      </p:pic>
      <p:sp>
        <p:nvSpPr>
          <p:cNvPr id="13" name="テキスト ボックス 11">
            <a:extLst>
              <a:ext uri="{FF2B5EF4-FFF2-40B4-BE49-F238E27FC236}">
                <a16:creationId xmlns:a16="http://schemas.microsoft.com/office/drawing/2014/main" id="{3252CA32-0EBD-BB8C-0226-4697C5DD7933}"/>
              </a:ext>
            </a:extLst>
          </p:cNvPr>
          <p:cNvSpPr txBox="1">
            <a:spLocks noChangeArrowheads="1"/>
          </p:cNvSpPr>
          <p:nvPr/>
        </p:nvSpPr>
        <p:spPr bwMode="auto">
          <a:xfrm>
            <a:off x="617643" y="2241657"/>
            <a:ext cx="25165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600" dirty="0">
                <a:solidFill>
                  <a:prstClr val="black"/>
                </a:solidFill>
                <a:latin typeface="BIZ UDPゴシック" panose="020B0400000000000000" pitchFamily="50" charset="-128"/>
                <a:ea typeface="BIZ UDPゴシック" panose="020B0400000000000000" pitchFamily="50" charset="-128"/>
              </a:rPr>
              <a:t>Charge: 1C(6A)CCCV-4.2V 0.05C cut @25deg. C</a:t>
            </a:r>
          </a:p>
          <a:p>
            <a:pPr eaLnBrk="1" hangingPunct="1">
              <a:spcBef>
                <a:spcPct val="0"/>
              </a:spcBef>
              <a:buFontTx/>
              <a:buNone/>
            </a:pPr>
            <a:r>
              <a:rPr lang="en-US" altLang="ja-JP" sz="600" dirty="0">
                <a:solidFill>
                  <a:prstClr val="black"/>
                </a:solidFill>
                <a:latin typeface="BIZ UDPゴシック" panose="020B0400000000000000" pitchFamily="50" charset="-128"/>
                <a:ea typeface="BIZ UDPゴシック" panose="020B0400000000000000" pitchFamily="50" charset="-128"/>
              </a:rPr>
              <a:t>Discharge: Various current 2.5V cut @25deg. C</a:t>
            </a:r>
            <a:endParaRPr lang="ja-JP" altLang="en-US" sz="600" dirty="0">
              <a:solidFill>
                <a:prstClr val="black"/>
              </a:solidFill>
              <a:latin typeface="BIZ UDPゴシック" panose="020B0400000000000000" pitchFamily="50" charset="-128"/>
              <a:ea typeface="BIZ UDPゴシック" panose="020B0400000000000000" pitchFamily="50" charset="-128"/>
            </a:endParaRPr>
          </a:p>
        </p:txBody>
      </p:sp>
      <p:pic>
        <p:nvPicPr>
          <p:cNvPr id="14" name="図 13">
            <a:extLst>
              <a:ext uri="{FF2B5EF4-FFF2-40B4-BE49-F238E27FC236}">
                <a16:creationId xmlns:a16="http://schemas.microsoft.com/office/drawing/2014/main" id="{4D121A08-F0EE-747A-B481-BDA1A0541E67}"/>
              </a:ext>
            </a:extLst>
          </p:cNvPr>
          <p:cNvPicPr>
            <a:picLocks noChangeAspect="1"/>
          </p:cNvPicPr>
          <p:nvPr/>
        </p:nvPicPr>
        <p:blipFill>
          <a:blip r:embed="rId7"/>
          <a:stretch>
            <a:fillRect/>
          </a:stretch>
        </p:blipFill>
        <p:spPr>
          <a:xfrm>
            <a:off x="3723819" y="2453703"/>
            <a:ext cx="2847107" cy="2761449"/>
          </a:xfrm>
          <a:prstGeom prst="rect">
            <a:avLst/>
          </a:prstGeom>
        </p:spPr>
      </p:pic>
      <p:sp>
        <p:nvSpPr>
          <p:cNvPr id="18" name="テキスト ボックス 14">
            <a:extLst>
              <a:ext uri="{FF2B5EF4-FFF2-40B4-BE49-F238E27FC236}">
                <a16:creationId xmlns:a16="http://schemas.microsoft.com/office/drawing/2014/main" id="{0475A409-23B9-899C-6A8F-C4DAEE75EEC4}"/>
              </a:ext>
            </a:extLst>
          </p:cNvPr>
          <p:cNvSpPr txBox="1"/>
          <p:nvPr/>
        </p:nvSpPr>
        <p:spPr>
          <a:xfrm>
            <a:off x="76393" y="9155182"/>
            <a:ext cx="3484624" cy="553998"/>
          </a:xfrm>
          <a:prstGeom prst="rect">
            <a:avLst/>
          </a:prstGeom>
          <a:solidFill>
            <a:sysClr val="window" lastClr="FFFFFF"/>
          </a:solidFill>
          <a:ln>
            <a:noFill/>
          </a:ln>
          <a:effectLst/>
        </p:spPr>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ja-JP" altLang="en-US" sz="6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リチウムイオン電池はエネルギー密度が高く、短絡や過充電などがトリガーとなって熱暴走を引き起こし、発煙・発火や火災事故につながるリスクがあります。そのため当社ではリチウムイオン電池を各種安全規格やガイドラインに沿った保護</a:t>
            </a:r>
            <a:r>
              <a:rPr kumimoji="0" lang="en-US" altLang="ja-JP" sz="6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6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過電流や過充電などを防止する保護対策等</a:t>
            </a:r>
            <a:r>
              <a:rPr kumimoji="0" lang="en-US" altLang="ja-JP" sz="6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0" lang="ja-JP" altLang="en-US" sz="600" b="0" i="0" u="none" strike="noStrike" kern="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を備えた形で機器に組み込んで頂くことを前提としており、それらが可能な機器メーカー様のみを対象に販売しております。機器メーカー様と使用条件の確認、合意ができない場合は見積及び販売を致しかねます。</a:t>
            </a:r>
          </a:p>
        </p:txBody>
      </p:sp>
      <p:sp>
        <p:nvSpPr>
          <p:cNvPr id="19" name="テキスト ボックス 10">
            <a:extLst>
              <a:ext uri="{FF2B5EF4-FFF2-40B4-BE49-F238E27FC236}">
                <a16:creationId xmlns:a16="http://schemas.microsoft.com/office/drawing/2014/main" id="{B94E27D4-1B15-D95F-9369-A565B6896E42}"/>
              </a:ext>
            </a:extLst>
          </p:cNvPr>
          <p:cNvSpPr txBox="1">
            <a:spLocks noChangeArrowheads="1"/>
          </p:cNvSpPr>
          <p:nvPr/>
        </p:nvSpPr>
        <p:spPr bwMode="auto">
          <a:xfrm>
            <a:off x="3773263" y="2241657"/>
            <a:ext cx="274821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600" dirty="0">
                <a:solidFill>
                  <a:prstClr val="black"/>
                </a:solidFill>
                <a:latin typeface="BIZ UDPゴシック" panose="020B0400000000000000" pitchFamily="50" charset="-128"/>
                <a:ea typeface="BIZ UDPゴシック" panose="020B0400000000000000" pitchFamily="50" charset="-128"/>
              </a:rPr>
              <a:t>Charge: Various current CCCV-4.2V@25deg. C</a:t>
            </a:r>
          </a:p>
        </p:txBody>
      </p:sp>
      <p:pic>
        <p:nvPicPr>
          <p:cNvPr id="20" name="図 19">
            <a:extLst>
              <a:ext uri="{FF2B5EF4-FFF2-40B4-BE49-F238E27FC236}">
                <a16:creationId xmlns:a16="http://schemas.microsoft.com/office/drawing/2014/main" id="{3F9481D7-A736-CE73-2ED5-137E8964B3C6}"/>
              </a:ext>
            </a:extLst>
          </p:cNvPr>
          <p:cNvPicPr>
            <a:picLocks noChangeAspect="1"/>
          </p:cNvPicPr>
          <p:nvPr/>
        </p:nvPicPr>
        <p:blipFill>
          <a:blip r:embed="rId8"/>
          <a:srcRect l="6068" t="6751" r="6784" b="4085"/>
          <a:stretch/>
        </p:blipFill>
        <p:spPr>
          <a:xfrm>
            <a:off x="143984" y="6164138"/>
            <a:ext cx="3417033" cy="2261154"/>
          </a:xfrm>
          <a:prstGeom prst="rect">
            <a:avLst/>
          </a:prstGeom>
        </p:spPr>
      </p:pic>
      <p:sp>
        <p:nvSpPr>
          <p:cNvPr id="21" name="テキスト ボックス 20">
            <a:extLst>
              <a:ext uri="{FF2B5EF4-FFF2-40B4-BE49-F238E27FC236}">
                <a16:creationId xmlns:a16="http://schemas.microsoft.com/office/drawing/2014/main" id="{4BEA9D44-B160-1922-23C0-D0B2E4EA828D}"/>
              </a:ext>
            </a:extLst>
          </p:cNvPr>
          <p:cNvSpPr txBox="1">
            <a:spLocks noChangeArrowheads="1"/>
          </p:cNvSpPr>
          <p:nvPr/>
        </p:nvSpPr>
        <p:spPr bwMode="auto">
          <a:xfrm>
            <a:off x="494724" y="5887139"/>
            <a:ext cx="29904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600" dirty="0">
                <a:solidFill>
                  <a:prstClr val="black"/>
                </a:solidFill>
                <a:latin typeface="BIZ UDPゴシック" panose="020B0400000000000000" pitchFamily="50" charset="-128"/>
                <a:ea typeface="BIZ UDPゴシック" panose="020B0400000000000000" pitchFamily="50" charset="-128"/>
              </a:rPr>
              <a:t>Charge: 1C(6A)</a:t>
            </a:r>
            <a:r>
              <a:rPr lang="ja-JP" altLang="en-US" sz="600" dirty="0">
                <a:solidFill>
                  <a:prstClr val="black"/>
                </a:solidFill>
                <a:latin typeface="BIZ UDPゴシック" panose="020B0400000000000000" pitchFamily="50" charset="-128"/>
                <a:ea typeface="BIZ UDPゴシック" panose="020B0400000000000000" pitchFamily="50" charset="-128"/>
              </a:rPr>
              <a:t> </a:t>
            </a:r>
            <a:r>
              <a:rPr lang="en-US" altLang="ja-JP" sz="600" dirty="0">
                <a:solidFill>
                  <a:prstClr val="black"/>
                </a:solidFill>
                <a:latin typeface="BIZ UDPゴシック" panose="020B0400000000000000" pitchFamily="50" charset="-128"/>
                <a:ea typeface="BIZ UDPゴシック" panose="020B0400000000000000" pitchFamily="50" charset="-128"/>
              </a:rPr>
              <a:t>4.2VCCCV 0.05C cut 10min rest @25deg.C</a:t>
            </a:r>
          </a:p>
          <a:p>
            <a:pPr eaLnBrk="1" hangingPunct="1">
              <a:spcBef>
                <a:spcPct val="0"/>
              </a:spcBef>
              <a:buFontTx/>
              <a:buNone/>
            </a:pPr>
            <a:r>
              <a:rPr lang="en-US" altLang="ja-JP" sz="600" dirty="0">
                <a:solidFill>
                  <a:prstClr val="black"/>
                </a:solidFill>
                <a:latin typeface="BIZ UDPゴシック" panose="020B0400000000000000" pitchFamily="50" charset="-128"/>
                <a:ea typeface="BIZ UDPゴシック" panose="020B0400000000000000" pitchFamily="50" charset="-128"/>
              </a:rPr>
              <a:t>Discharge: 1C(6A) 2.5V cut 30min rest @25deg.C</a:t>
            </a:r>
            <a:endParaRPr lang="ja-JP" altLang="en-US" sz="600" dirty="0">
              <a:solidFill>
                <a:prstClr val="black"/>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86123526"/>
      </p:ext>
    </p:extLst>
  </p:cSld>
  <p:clrMapOvr>
    <a:masterClrMapping/>
  </p:clrMapOvr>
</p:sld>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b_combi6_eng">
  <a:themeElements>
    <a:clrScheme name="fb_combi6_e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b_combi6_eng">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b_combi6_e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b_combi6_e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b_combi6_e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b_combi6_e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b_combi6_e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b_combi6_e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b_combi6_e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b_combi6_e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b_combi6_e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b_combi6_e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b_combi6_e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b_combi6_e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E793F319-58E8-4853-9538-7483F6EEF9F5}" vid="{083398EB-CC7B-446A-9D97-6A5D992C219F}"/>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6318</TotalTime>
  <Words>433</Words>
  <Application>Microsoft Office PowerPoint</Application>
  <PresentationFormat>A4 210 x 297 mm</PresentationFormat>
  <Paragraphs>43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BIZ UDPゴシック</vt:lpstr>
      <vt:lpstr>Meiryo UI</vt:lpstr>
      <vt:lpstr>ＭＳ Ｐゴシック</vt:lpstr>
      <vt:lpstr>Arial</vt:lpstr>
      <vt:lpstr>Times</vt:lpstr>
      <vt:lpstr>デザインの設定</vt:lpstr>
      <vt:lpstr>fb_combi6_eng</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yoshidayutaka</dc:creator>
  <cp:lastModifiedBy>田口 祐輔 / Taguchi Yuusuke</cp:lastModifiedBy>
  <cp:revision>425</cp:revision>
  <cp:lastPrinted>2016-03-08T04:06:59Z</cp:lastPrinted>
  <dcterms:created xsi:type="dcterms:W3CDTF">2010-12-27T00:57:02Z</dcterms:created>
  <dcterms:modified xsi:type="dcterms:W3CDTF">2025-01-08T05:34:26Z</dcterms:modified>
</cp:coreProperties>
</file>